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60"/>
  </p:notesMasterIdLst>
  <p:sldIdLst>
    <p:sldId id="256" r:id="rId2"/>
    <p:sldId id="362" r:id="rId3"/>
    <p:sldId id="257" r:id="rId4"/>
    <p:sldId id="291" r:id="rId5"/>
    <p:sldId id="272" r:id="rId6"/>
    <p:sldId id="325" r:id="rId7"/>
    <p:sldId id="274" r:id="rId8"/>
    <p:sldId id="268" r:id="rId9"/>
    <p:sldId id="265" r:id="rId10"/>
    <p:sldId id="269" r:id="rId11"/>
    <p:sldId id="275" r:id="rId12"/>
    <p:sldId id="297" r:id="rId13"/>
    <p:sldId id="295" r:id="rId14"/>
    <p:sldId id="292" r:id="rId15"/>
    <p:sldId id="277" r:id="rId16"/>
    <p:sldId id="278" r:id="rId17"/>
    <p:sldId id="279" r:id="rId18"/>
    <p:sldId id="289" r:id="rId19"/>
    <p:sldId id="270" r:id="rId20"/>
    <p:sldId id="300" r:id="rId21"/>
    <p:sldId id="304" r:id="rId22"/>
    <p:sldId id="323" r:id="rId23"/>
    <p:sldId id="347" r:id="rId24"/>
    <p:sldId id="348" r:id="rId25"/>
    <p:sldId id="290" r:id="rId26"/>
    <p:sldId id="354" r:id="rId27"/>
    <p:sldId id="359" r:id="rId28"/>
    <p:sldId id="355" r:id="rId29"/>
    <p:sldId id="283" r:id="rId30"/>
    <p:sldId id="353" r:id="rId31"/>
    <p:sldId id="358" r:id="rId32"/>
    <p:sldId id="349" r:id="rId33"/>
    <p:sldId id="350" r:id="rId34"/>
    <p:sldId id="357" r:id="rId35"/>
    <p:sldId id="356" r:id="rId36"/>
    <p:sldId id="363" r:id="rId37"/>
    <p:sldId id="317" r:id="rId38"/>
    <p:sldId id="318" r:id="rId39"/>
    <p:sldId id="351" r:id="rId40"/>
    <p:sldId id="352" r:id="rId41"/>
    <p:sldId id="346" r:id="rId42"/>
    <p:sldId id="366" r:id="rId43"/>
    <p:sldId id="288" r:id="rId44"/>
    <p:sldId id="360" r:id="rId45"/>
    <p:sldId id="361" r:id="rId46"/>
    <p:sldId id="259" r:id="rId47"/>
    <p:sldId id="260" r:id="rId48"/>
    <p:sldId id="331" r:id="rId49"/>
    <p:sldId id="264" r:id="rId50"/>
    <p:sldId id="263" r:id="rId51"/>
    <p:sldId id="332" r:id="rId52"/>
    <p:sldId id="261" r:id="rId53"/>
    <p:sldId id="262" r:id="rId54"/>
    <p:sldId id="345" r:id="rId55"/>
    <p:sldId id="365" r:id="rId56"/>
    <p:sldId id="364" r:id="rId57"/>
    <p:sldId id="336" r:id="rId58"/>
    <p:sldId id="337" r:id="rId59"/>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00" autoAdjust="0"/>
  </p:normalViewPr>
  <p:slideViewPr>
    <p:cSldViewPr>
      <p:cViewPr varScale="1">
        <p:scale>
          <a:sx n="98" d="100"/>
          <a:sy n="98" d="100"/>
        </p:scale>
        <p:origin x="197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DA634D27-358B-44D5-B50B-148A81F83834}" type="datetimeFigureOut">
              <a:rPr lang="en-US" smtClean="0"/>
              <a:t>11/21/2019</a:t>
            </a:fld>
            <a:endParaRPr lang="en-US"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3AD058BA-7984-44D3-935A-03EAFA441965}" type="slidenum">
              <a:rPr lang="en-US" smtClean="0"/>
              <a:t>‹#›</a:t>
            </a:fld>
            <a:endParaRPr lang="en-US" dirty="0"/>
          </a:p>
        </p:txBody>
      </p:sp>
    </p:spTree>
    <p:extLst>
      <p:ext uri="{BB962C8B-B14F-4D97-AF65-F5344CB8AC3E}">
        <p14:creationId xmlns:p14="http://schemas.microsoft.com/office/powerpoint/2010/main" val="3105259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058BA-7984-44D3-935A-03EAFA441965}" type="slidenum">
              <a:rPr lang="en-US" smtClean="0"/>
              <a:t>9</a:t>
            </a:fld>
            <a:endParaRPr lang="en-US"/>
          </a:p>
        </p:txBody>
      </p:sp>
    </p:spTree>
    <p:extLst>
      <p:ext uri="{BB962C8B-B14F-4D97-AF65-F5344CB8AC3E}">
        <p14:creationId xmlns:p14="http://schemas.microsoft.com/office/powerpoint/2010/main" val="65099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058BA-7984-44D3-935A-03EAFA441965}" type="slidenum">
              <a:rPr lang="en-US" smtClean="0"/>
              <a:t>11</a:t>
            </a:fld>
            <a:endParaRPr lang="en-US"/>
          </a:p>
        </p:txBody>
      </p:sp>
    </p:spTree>
    <p:extLst>
      <p:ext uri="{BB962C8B-B14F-4D97-AF65-F5344CB8AC3E}">
        <p14:creationId xmlns:p14="http://schemas.microsoft.com/office/powerpoint/2010/main" val="2344569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058BA-7984-44D3-935A-03EAFA441965}" type="slidenum">
              <a:rPr lang="en-US" smtClean="0"/>
              <a:t>49</a:t>
            </a:fld>
            <a:endParaRPr lang="en-US"/>
          </a:p>
        </p:txBody>
      </p:sp>
    </p:spTree>
    <p:extLst>
      <p:ext uri="{BB962C8B-B14F-4D97-AF65-F5344CB8AC3E}">
        <p14:creationId xmlns:p14="http://schemas.microsoft.com/office/powerpoint/2010/main" val="41413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058BA-7984-44D3-935A-03EAFA441965}" type="slidenum">
              <a:rPr lang="en-US" smtClean="0"/>
              <a:t>50</a:t>
            </a:fld>
            <a:endParaRPr lang="en-US"/>
          </a:p>
        </p:txBody>
      </p:sp>
    </p:spTree>
    <p:extLst>
      <p:ext uri="{BB962C8B-B14F-4D97-AF65-F5344CB8AC3E}">
        <p14:creationId xmlns:p14="http://schemas.microsoft.com/office/powerpoint/2010/main" val="117186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07D6310-6FDC-4AC1-A1BE-D75FBF4BB2DB}" type="datetimeFigureOut">
              <a:rPr lang="en-US" smtClean="0"/>
              <a:t>11/21/2019</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42BC922-41D6-4479-BF5E-2A4B9B3598F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7D6310-6FDC-4AC1-A1BE-D75FBF4BB2DB}" type="datetimeFigureOut">
              <a:rPr lang="en-US" smtClean="0"/>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42BC922-41D6-4479-BF5E-2A4B9B3598F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7D6310-6FDC-4AC1-A1BE-D75FBF4BB2DB}" type="datetimeFigureOut">
              <a:rPr lang="en-US" smtClean="0"/>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42BC922-41D6-4479-BF5E-2A4B9B3598FC}"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07D6310-6FDC-4AC1-A1BE-D75FBF4BB2DB}" type="datetimeFigureOut">
              <a:rPr lang="en-US" smtClean="0"/>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42BC922-41D6-4479-BF5E-2A4B9B3598FC}" type="slidenum">
              <a:rPr lang="en-US" smtClean="0"/>
              <a:t>‹#›</a:t>
            </a:fld>
            <a:endParaRPr lang="en-US" dirty="0"/>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07D6310-6FDC-4AC1-A1BE-D75FBF4BB2DB}" type="datetimeFigureOut">
              <a:rPr lang="en-US" smtClean="0"/>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42BC922-41D6-4479-BF5E-2A4B9B3598FC}" type="slidenum">
              <a:rPr lang="en-US" smtClean="0"/>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07D6310-6FDC-4AC1-A1BE-D75FBF4BB2DB}" type="datetimeFigureOut">
              <a:rPr lang="en-US" smtClean="0"/>
              <a:t>11/21/2019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42BC922-41D6-4479-BF5E-2A4B9B3598FC}" type="slidenum">
              <a:rPr lang="en-US" smtClean="0"/>
              <a:t>‹#›</a:t>
            </a:fld>
            <a:endParaRPr lang="en-US" dirty="0"/>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07D6310-6FDC-4AC1-A1BE-D75FBF4BB2DB}" type="datetimeFigureOut">
              <a:rPr lang="en-US" smtClean="0"/>
              <a:t>11/21/2019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42BC922-41D6-4479-BF5E-2A4B9B3598FC}"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7D6310-6FDC-4AC1-A1BE-D75FBF4BB2DB}" type="datetimeFigureOut">
              <a:rPr lang="en-US" smtClean="0"/>
              <a:t>11/21/2019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42BC922-41D6-4479-BF5E-2A4B9B3598FC}" type="slidenum">
              <a:rPr lang="en-US" smtClean="0"/>
              <a:t>‹#›</a:t>
            </a:fld>
            <a:endParaRPr lang="en-US" dirty="0"/>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7D6310-6FDC-4AC1-A1BE-D75FBF4BB2DB}" type="datetimeFigureOut">
              <a:rPr lang="en-US" smtClean="0"/>
              <a:t>11/21/2019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42BC922-41D6-4479-BF5E-2A4B9B3598F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107D6310-6FDC-4AC1-A1BE-D75FBF4BB2DB}" type="datetimeFigureOut">
              <a:rPr lang="en-US" smtClean="0"/>
              <a:t>11/21/2019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42BC922-41D6-4479-BF5E-2A4B9B3598FC}"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a:t>Click icon to add picture</a:t>
            </a:r>
          </a:p>
        </p:txBody>
      </p:sp>
      <p:sp>
        <p:nvSpPr>
          <p:cNvPr id="5" name="Date Placeholder 4"/>
          <p:cNvSpPr>
            <a:spLocks noGrp="1"/>
          </p:cNvSpPr>
          <p:nvPr>
            <p:ph type="dt" sz="half" idx="10"/>
          </p:nvPr>
        </p:nvSpPr>
        <p:spPr/>
        <p:txBody>
          <a:bodyPr/>
          <a:lstStyle>
            <a:lvl1pPr>
              <a:defRPr>
                <a:solidFill>
                  <a:schemeClr val="tx1"/>
                </a:solidFill>
              </a:defRPr>
            </a:lvl1pPr>
            <a:extLst/>
          </a:lstStyle>
          <a:p>
            <a:fld id="{107D6310-6FDC-4AC1-A1BE-D75FBF4BB2DB}" type="datetimeFigureOut">
              <a:rPr lang="en-US" smtClean="0"/>
              <a:t>11/21/2019</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42BC922-41D6-4479-BF5E-2A4B9B3598FC}" type="slidenum">
              <a:rPr lang="en-US" smtClean="0"/>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07D6310-6FDC-4AC1-A1BE-D75FBF4BB2DB}" type="datetimeFigureOut">
              <a:rPr lang="en-US" smtClean="0"/>
              <a:t>11/21/2019</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442BC922-41D6-4479-BF5E-2A4B9B3598F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99.png"/></Relationships>
</file>

<file path=ppt/slides/_rels/slide11.xml.rels><?xml version="1.0" encoding="UTF-8" standalone="yes"?>
<Relationships xmlns="http://schemas.openxmlformats.org/package/2006/relationships"><Relationship Id="rId8"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6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141.png"/><Relationship Id="rId1" Type="http://schemas.openxmlformats.org/officeDocument/2006/relationships/slideLayout" Target="../slideLayouts/slideLayout2.xml"/><Relationship Id="rId11" Type="http://schemas.openxmlformats.org/officeDocument/2006/relationships/image" Target="../media/image125.png"/><Relationship Id="rId1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60.png"/><Relationship Id="rId7" Type="http://schemas.openxmlformats.org/officeDocument/2006/relationships/image" Target="../media/image610.png"/><Relationship Id="rId2"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8" Type="http://schemas.openxmlformats.org/officeDocument/2006/relationships/image" Target="../media/image104.png"/><Relationship Id="rId7"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2.png"/><Relationship Id="rId9"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cap="none" spc="0" dirty="0">
                <a:ln w="10160">
                  <a:solidFill>
                    <a:schemeClr val="accent1"/>
                  </a:solidFill>
                  <a:prstDash val="solid"/>
                </a:ln>
                <a:solidFill>
                  <a:schemeClr val="accent4">
                    <a:lumMod val="60000"/>
                    <a:lumOff val="40000"/>
                  </a:schemeClr>
                </a:solidFill>
                <a:effectLst>
                  <a:outerShdw blurRad="38100" dist="32000" dir="5400000" algn="tl">
                    <a:srgbClr val="000000">
                      <a:alpha val="30000"/>
                    </a:srgbClr>
                  </a:outerShdw>
                </a:effectLst>
              </a:rPr>
              <a:t>DDS and Laser Locking</a:t>
            </a:r>
            <a:br>
              <a:rPr lang="en-US" b="0" cap="none" spc="0" dirty="0">
                <a:ln w="10160">
                  <a:solidFill>
                    <a:schemeClr val="accent1"/>
                  </a:solidFill>
                  <a:prstDash val="solid"/>
                </a:ln>
                <a:solidFill>
                  <a:schemeClr val="accent4">
                    <a:lumMod val="60000"/>
                    <a:lumOff val="40000"/>
                  </a:schemeClr>
                </a:solidFill>
                <a:effectLst>
                  <a:outerShdw blurRad="38100" dist="32000" dir="5400000" algn="tl">
                    <a:srgbClr val="000000">
                      <a:alpha val="30000"/>
                    </a:srgbClr>
                  </a:outerShdw>
                </a:effectLst>
              </a:rPr>
            </a:br>
            <a:endParaRPr lang="en-US" dirty="0">
              <a:solidFill>
                <a:schemeClr val="accent4">
                  <a:lumMod val="60000"/>
                  <a:lumOff val="40000"/>
                </a:schemeClr>
              </a:solidFill>
            </a:endParaRPr>
          </a:p>
        </p:txBody>
      </p:sp>
      <p:sp>
        <p:nvSpPr>
          <p:cNvPr id="4" name="Rectangle 3"/>
          <p:cNvSpPr/>
          <p:nvPr/>
        </p:nvSpPr>
        <p:spPr>
          <a:xfrm>
            <a:off x="5053102" y="3733800"/>
            <a:ext cx="3405098" cy="1231106"/>
          </a:xfrm>
          <a:prstGeom prst="rect">
            <a:avLst/>
          </a:prstGeom>
          <a:noFill/>
        </p:spPr>
        <p:txBody>
          <a:bodyPr wrap="none" lIns="91440" tIns="45720" rIns="91440" bIns="45720">
            <a:spAutoFit/>
          </a:bodyPr>
          <a:lstStyle/>
          <a:p>
            <a:pPr algn="ctr"/>
            <a:r>
              <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Meir Alon</a:t>
            </a:r>
          </a:p>
          <a:p>
            <a:pPr algn="ctr"/>
            <a:r>
              <a:rPr lang="en-US" sz="20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Complex Physics</a:t>
            </a:r>
            <a:endParaRPr lang="en-US" sz="20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255493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57200" y="1481328"/>
                <a:ext cx="8458200" cy="4525963"/>
              </a:xfrm>
            </p:spPr>
            <p:txBody>
              <a:bodyPr>
                <a:normAutofit fontScale="70000" lnSpcReduction="20000"/>
              </a:bodyPr>
              <a:lstStyle/>
              <a:p>
                <a:r>
                  <a:rPr lang="en-US" dirty="0">
                    <a:latin typeface="Cambria Math"/>
                  </a:rPr>
                  <a:t>By assuming linear approximation Between </a:t>
                </a:r>
                <a14:m>
                  <m:oMath xmlns:m="http://schemas.openxmlformats.org/officeDocument/2006/math">
                    <m:sSub>
                      <m:sSubPr>
                        <m:ctrlPr>
                          <a:rPr lang="en-US" i="1">
                            <a:latin typeface="Cambria Math" panose="02040503050406030204" pitchFamily="18" charset="0"/>
                          </a:rPr>
                        </m:ctrlPr>
                      </m:sSubPr>
                      <m:e>
                        <m:r>
                          <a:rPr lang="en-US" b="0" i="0" smtClean="0">
                            <a:latin typeface="Cambria Math"/>
                          </a:rPr>
                          <m:t>  </m:t>
                        </m:r>
                        <m:r>
                          <m:rPr>
                            <m:sty m:val="p"/>
                          </m:rPr>
                          <a:rPr lang="en-US" i="0">
                            <a:latin typeface="Cambria Math"/>
                          </a:rPr>
                          <m:t>W</m:t>
                        </m:r>
                      </m:e>
                      <m:sub>
                        <m:r>
                          <m:rPr>
                            <m:sty m:val="p"/>
                          </m:rPr>
                          <a:rPr lang="en-US" i="0">
                            <a:latin typeface="Cambria Math"/>
                          </a:rPr>
                          <m:t>VCO</m:t>
                        </m:r>
                      </m:sub>
                    </m:sSub>
                    <m:r>
                      <a:rPr lang="en-US" b="0" i="0" smtClean="0">
                        <a:latin typeface="Cambria Math"/>
                      </a:rPr>
                      <m:t> </m:t>
                    </m:r>
                    <m:r>
                      <m:rPr>
                        <m:sty m:val="p"/>
                      </m:rPr>
                      <a:rPr lang="en-US" b="0" i="0" smtClean="0">
                        <a:latin typeface="Cambria Math"/>
                      </a:rPr>
                      <m:t>and</m:t>
                    </m:r>
                  </m:oMath>
                </a14:m>
                <a:r>
                  <a:rPr lang="en-US" dirty="0">
                    <a:latin typeface="Cambria Math"/>
                  </a:rPr>
                  <a:t> </a:t>
                </a:r>
                <a14:m>
                  <m:oMath xmlns:m="http://schemas.openxmlformats.org/officeDocument/2006/math">
                    <m:sSub>
                      <m:sSubPr>
                        <m:ctrlPr>
                          <a:rPr lang="en-US" i="1">
                            <a:latin typeface="Cambria Math" panose="02040503050406030204" pitchFamily="18" charset="0"/>
                          </a:rPr>
                        </m:ctrlPr>
                      </m:sSubPr>
                      <m:e>
                        <m:r>
                          <m:rPr>
                            <m:sty m:val="p"/>
                          </m:rPr>
                          <a:rPr lang="en-US" i="0">
                            <a:latin typeface="Cambria Math"/>
                          </a:rPr>
                          <m:t>V</m:t>
                        </m:r>
                      </m:e>
                      <m:sub>
                        <m:r>
                          <m:rPr>
                            <m:sty m:val="p"/>
                          </m:rPr>
                          <a:rPr lang="en-US" i="0">
                            <a:latin typeface="Cambria Math"/>
                          </a:rPr>
                          <m:t>control</m:t>
                        </m:r>
                      </m:sub>
                    </m:sSub>
                    <m:r>
                      <m:rPr>
                        <m:nor/>
                      </m:rPr>
                      <a:rPr lang="en-US" dirty="0"/>
                      <m:t>(</m:t>
                    </m:r>
                    <m:r>
                      <m:rPr>
                        <m:nor/>
                      </m:rPr>
                      <a:rPr lang="en-US" dirty="0"/>
                      <m:t>t</m:t>
                    </m:r>
                    <m:r>
                      <m:rPr>
                        <m:nor/>
                      </m:rPr>
                      <a:rPr lang="en-US" dirty="0"/>
                      <m:t>)</m:t>
                    </m:r>
                  </m:oMath>
                </a14:m>
                <a:r>
                  <a:rPr lang="en-US" dirty="0"/>
                  <a:t> we can write:</a:t>
                </a:r>
              </a:p>
              <a:p>
                <a:endParaRPr lang="en-US" i="1" dirty="0">
                  <a:latin typeface="Cambria Math"/>
                </a:endParaRPr>
              </a:p>
              <a:p>
                <a:pPr algn="ct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a:rPr>
                          <m:t>𝑊</m:t>
                        </m:r>
                      </m:e>
                      <m:sub>
                        <m:r>
                          <a:rPr lang="en-US" i="1">
                            <a:solidFill>
                              <a:srgbClr val="00B050"/>
                            </a:solidFill>
                            <a:latin typeface="Cambria Math"/>
                          </a:rPr>
                          <m:t>𝑉𝐶𝑂</m:t>
                        </m:r>
                      </m:sub>
                    </m:sSub>
                  </m:oMath>
                </a14:m>
                <a:r>
                  <a:rPr lang="en-US" dirty="0">
                    <a:solidFill>
                      <a:srgbClr val="00B050"/>
                    </a:solidFill>
                  </a:rPr>
                  <a:t>=</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𝑊</m:t>
                        </m:r>
                      </m:e>
                      <m:sub>
                        <m:r>
                          <a:rPr lang="en-US" i="1">
                            <a:solidFill>
                              <a:srgbClr val="00B050"/>
                            </a:solidFill>
                            <a:latin typeface="Cambria Math"/>
                          </a:rPr>
                          <m:t>𝑐</m:t>
                        </m:r>
                      </m:sub>
                    </m:sSub>
                  </m:oMath>
                </a14:m>
                <a:r>
                  <a:rPr lang="en-US" i="1" dirty="0">
                    <a:solidFill>
                      <a:srgbClr val="00B050"/>
                    </a:solidFill>
                  </a:rPr>
                  <a:t>+</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𝐾</m:t>
                        </m:r>
                      </m:e>
                      <m:sub>
                        <m:r>
                          <a:rPr lang="en-US" i="1">
                            <a:solidFill>
                              <a:srgbClr val="00B050"/>
                            </a:solidFill>
                            <a:latin typeface="Cambria Math"/>
                          </a:rPr>
                          <m:t>𝑉𝐶𝑂</m:t>
                        </m:r>
                      </m:sub>
                    </m:sSub>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𝑉</m:t>
                        </m:r>
                      </m:e>
                      <m:sub>
                        <m:r>
                          <a:rPr lang="en-US" i="1">
                            <a:solidFill>
                              <a:srgbClr val="00B050"/>
                            </a:solidFill>
                            <a:latin typeface="Cambria Math"/>
                          </a:rPr>
                          <m:t>𝑐𝑜𝑛𝑡𝑟𝑜𝑙</m:t>
                        </m:r>
                      </m:sub>
                    </m:sSub>
                    <m:r>
                      <m:rPr>
                        <m:nor/>
                      </m:rPr>
                      <a:rPr lang="en-US" dirty="0">
                        <a:solidFill>
                          <a:srgbClr val="00B050"/>
                        </a:solidFill>
                      </a:rPr>
                      <m:t>(</m:t>
                    </m:r>
                    <m:r>
                      <m:rPr>
                        <m:nor/>
                      </m:rPr>
                      <a:rPr lang="en-US" dirty="0">
                        <a:solidFill>
                          <a:srgbClr val="00B050"/>
                        </a:solidFill>
                      </a:rPr>
                      <m:t>t</m:t>
                    </m:r>
                    <m:r>
                      <m:rPr>
                        <m:nor/>
                      </m:rPr>
                      <a:rPr lang="en-US" dirty="0">
                        <a:solidFill>
                          <a:srgbClr val="00B050"/>
                        </a:solidFill>
                      </a:rPr>
                      <m:t>)</m:t>
                    </m:r>
                  </m:oMath>
                </a14:m>
                <a:endParaRPr lang="en-US" dirty="0">
                  <a:solidFill>
                    <a:srgbClr val="00B050"/>
                  </a:solidFill>
                </a:endParaRPr>
              </a:p>
              <a:p>
                <a:pPr marL="109728" indent="0" algn="ctr">
                  <a:buNone/>
                </a:pPr>
                <a:endParaRPr lang="en-US" dirty="0">
                  <a:solidFill>
                    <a:srgbClr val="00B050"/>
                  </a:solidFill>
                </a:endParaRPr>
              </a:p>
              <a:p>
                <a:pPr algn="ctr"/>
                <a14:m>
                  <m:oMath xmlns:m="http://schemas.openxmlformats.org/officeDocument/2006/math">
                    <m:f>
                      <m:fPr>
                        <m:ctrlPr>
                          <a:rPr lang="en-US" i="1" dirty="0">
                            <a:latin typeface="Cambria Math" panose="02040503050406030204" pitchFamily="18" charset="0"/>
                          </a:rPr>
                        </m:ctrlPr>
                      </m:fPr>
                      <m:num>
                        <m:r>
                          <a:rPr lang="en-US" i="1" dirty="0">
                            <a:latin typeface="Cambria Math"/>
                          </a:rPr>
                          <m:t>𝑑</m:t>
                        </m:r>
                        <m:sSub>
                          <m:sSubPr>
                            <m:ctrlPr>
                              <a:rPr lang="el-GR" i="1" dirty="0">
                                <a:latin typeface="Cambria Math" panose="02040503050406030204" pitchFamily="18" charset="0"/>
                                <a:ea typeface="Cambria Math"/>
                              </a:rPr>
                            </m:ctrlPr>
                          </m:sSubPr>
                          <m:e>
                            <m:r>
                              <a:rPr lang="el-GR" i="1" dirty="0">
                                <a:latin typeface="Cambria Math"/>
                                <a:ea typeface="Cambria Math"/>
                              </a:rPr>
                              <m:t>𝜃</m:t>
                            </m:r>
                          </m:e>
                          <m:sub>
                            <m:r>
                              <a:rPr lang="en-US" i="1" dirty="0">
                                <a:latin typeface="Cambria Math"/>
                                <a:ea typeface="Cambria Math"/>
                              </a:rPr>
                              <m:t>𝑜𝑢𝑡</m:t>
                            </m:r>
                          </m:sub>
                        </m:sSub>
                      </m:num>
                      <m:den>
                        <m:r>
                          <a:rPr lang="en-US" i="1" dirty="0">
                            <a:latin typeface="Cambria Math"/>
                          </a:rPr>
                          <m:t>𝑑𝑡</m:t>
                        </m:r>
                      </m:den>
                    </m:f>
                    <m:r>
                      <a:rPr lang="en-US" b="0" i="1" dirty="0" smtClean="0">
                        <a:latin typeface="Cambria Math"/>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𝑊</m:t>
                        </m:r>
                      </m:e>
                      <m:sub>
                        <m:r>
                          <a:rPr lang="en-US" i="1">
                            <a:solidFill>
                              <a:srgbClr val="00B050"/>
                            </a:solidFill>
                            <a:latin typeface="Cambria Math"/>
                          </a:rPr>
                          <m:t>𝑉𝐶𝑂</m:t>
                        </m:r>
                      </m:sub>
                    </m:sSub>
                    <m:r>
                      <a:rPr lang="en-US" b="0" i="1" smtClean="0">
                        <a:solidFill>
                          <a:srgbClr val="00B050"/>
                        </a:solidFill>
                        <a:latin typeface="Cambria Math"/>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𝑊</m:t>
                        </m:r>
                      </m:e>
                      <m:sub>
                        <m:r>
                          <a:rPr lang="en-US" i="1">
                            <a:solidFill>
                              <a:srgbClr val="00B050"/>
                            </a:solidFill>
                            <a:latin typeface="Cambria Math"/>
                          </a:rPr>
                          <m:t>𝑐</m:t>
                        </m:r>
                      </m:sub>
                    </m:sSub>
                    <m:r>
                      <m:rPr>
                        <m:nor/>
                      </m:rPr>
                      <a:rPr lang="en-US" i="1" dirty="0">
                        <a:solidFill>
                          <a:srgbClr val="00B050"/>
                        </a:solidFill>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a:rPr>
                          <m:t>𝐾</m:t>
                        </m:r>
                      </m:e>
                      <m:sub>
                        <m:r>
                          <a:rPr lang="en-US" i="1">
                            <a:solidFill>
                              <a:schemeClr val="tx1"/>
                            </a:solidFill>
                            <a:latin typeface="Cambria Math"/>
                          </a:rPr>
                          <m:t>𝑉𝐶𝑂</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𝑉</m:t>
                        </m:r>
                      </m:e>
                      <m:sub>
                        <m:r>
                          <a:rPr lang="en-US" i="1">
                            <a:solidFill>
                              <a:schemeClr val="tx1"/>
                            </a:solidFill>
                            <a:latin typeface="Cambria Math"/>
                          </a:rPr>
                          <m:t>𝑐𝑜𝑛𝑡𝑟𝑜𝑙</m:t>
                        </m:r>
                      </m:sub>
                    </m:sSub>
                    <m:r>
                      <m:rPr>
                        <m:nor/>
                      </m:rPr>
                      <a:rPr lang="en-US" dirty="0">
                        <a:solidFill>
                          <a:schemeClr val="tx1"/>
                        </a:solidFill>
                      </a:rPr>
                      <m:t>(</m:t>
                    </m:r>
                    <m:r>
                      <m:rPr>
                        <m:nor/>
                      </m:rPr>
                      <a:rPr lang="en-US" dirty="0">
                        <a:solidFill>
                          <a:schemeClr val="tx1"/>
                        </a:solidFill>
                      </a:rPr>
                      <m:t>t</m:t>
                    </m:r>
                    <m:r>
                      <m:rPr>
                        <m:nor/>
                      </m:rPr>
                      <a:rPr lang="en-US" dirty="0">
                        <a:solidFill>
                          <a:schemeClr val="tx1"/>
                        </a:solidFill>
                      </a:rPr>
                      <m:t>)</m:t>
                    </m:r>
                  </m:oMath>
                </a14:m>
                <a:r>
                  <a:rPr lang="en-US" dirty="0">
                    <a:solidFill>
                      <a:srgbClr val="00B050"/>
                    </a:solidFill>
                  </a:rPr>
                  <a:t>=</a:t>
                </a:r>
              </a:p>
              <a:p>
                <a:pPr algn="ctr"/>
                <a14:m>
                  <m:oMath xmlns:m="http://schemas.openxmlformats.org/officeDocument/2006/math">
                    <m:r>
                      <a:rPr lang="en-US" i="1" dirty="0">
                        <a:latin typeface="Cambria Math"/>
                      </a:rPr>
                      <m:t>=</m:t>
                    </m:r>
                  </m:oMath>
                </a14:m>
                <a:endParaRPr lang="en-US" dirty="0">
                  <a:solidFill>
                    <a:srgbClr val="00B050"/>
                  </a:solidFill>
                </a:endParaRPr>
              </a:p>
              <a:p>
                <a:pPr algn="ctr"/>
                <a:endParaRPr lang="en-US" dirty="0">
                  <a:solidFill>
                    <a:srgbClr val="00B050"/>
                  </a:solidFill>
                </a:endParaRPr>
              </a:p>
              <a:p>
                <a:pPr algn="ctr"/>
                <a:endParaRPr lang="en-US" dirty="0">
                  <a:solidFill>
                    <a:srgbClr val="00B050"/>
                  </a:solidFill>
                </a:endParaRPr>
              </a:p>
              <a:p>
                <a:r>
                  <a:rPr lang="en-US" u="sng" dirty="0"/>
                  <a:t>So the Excess phase of the VCO is:</a:t>
                </a:r>
              </a:p>
              <a:p>
                <a:pPr algn="ctr"/>
                <a14:m>
                  <m:oMath xmlns:m="http://schemas.openxmlformats.org/officeDocument/2006/math">
                    <m:sSub>
                      <m:sSubPr>
                        <m:ctrlPr>
                          <a:rPr lang="el-GR" i="1" dirty="0" smtClean="0">
                            <a:latin typeface="Cambria Math" panose="02040503050406030204" pitchFamily="18" charset="0"/>
                            <a:ea typeface="Cambria Math"/>
                          </a:rPr>
                        </m:ctrlPr>
                      </m:sSubPr>
                      <m:e>
                        <m:r>
                          <a:rPr lang="el-GR" i="1" dirty="0">
                            <a:latin typeface="Cambria Math"/>
                            <a:ea typeface="Cambria Math"/>
                          </a:rPr>
                          <m:t>𝜃</m:t>
                        </m:r>
                      </m:e>
                      <m:sub>
                        <m:r>
                          <a:rPr lang="en-US" b="0" i="1" dirty="0" smtClean="0">
                            <a:latin typeface="Cambria Math"/>
                            <a:ea typeface="Cambria Math"/>
                          </a:rPr>
                          <m:t>𝑜𝑢𝑡</m:t>
                        </m:r>
                        <m:r>
                          <a:rPr lang="en-US" b="0" i="1" dirty="0" smtClean="0">
                            <a:latin typeface="Cambria Math"/>
                            <a:ea typeface="Cambria Math"/>
                          </a:rPr>
                          <m:t>−</m:t>
                        </m:r>
                        <m:r>
                          <a:rPr lang="en-US" b="0" i="1" dirty="0" smtClean="0">
                            <a:latin typeface="Cambria Math"/>
                            <a:ea typeface="Cambria Math"/>
                          </a:rPr>
                          <m:t>𝑒𝑥𝑐𝑒𝑠𝑠</m:t>
                        </m:r>
                      </m:sub>
                    </m:sSub>
                  </m:oMath>
                </a14:m>
                <a:r>
                  <a:rPr lang="en-US" dirty="0"/>
                  <a:t>(t)=</a:t>
                </a:r>
                <a14:m>
                  <m:oMath xmlns:m="http://schemas.openxmlformats.org/officeDocument/2006/math">
                    <m:sSub>
                      <m:sSubPr>
                        <m:ctrlPr>
                          <a:rPr lang="en-US" i="1">
                            <a:latin typeface="Cambria Math" panose="02040503050406030204" pitchFamily="18" charset="0"/>
                          </a:rPr>
                        </m:ctrlPr>
                      </m:sSubPr>
                      <m:e>
                        <m:r>
                          <a:rPr lang="en-US" i="1">
                            <a:latin typeface="Cambria Math"/>
                          </a:rPr>
                          <m:t>𝐾</m:t>
                        </m:r>
                      </m:e>
                      <m:sub>
                        <m:r>
                          <a:rPr lang="en-US" i="1">
                            <a:latin typeface="Cambria Math"/>
                          </a:rPr>
                          <m:t>𝑉𝐶𝑂</m:t>
                        </m:r>
                      </m:sub>
                    </m:sSub>
                    <m:nary>
                      <m:naryPr>
                        <m:limLoc m:val="undOvr"/>
                        <m:ctrlPr>
                          <a:rPr lang="en-US" i="1" dirty="0">
                            <a:latin typeface="Cambria Math" panose="02040503050406030204" pitchFamily="18" charset="0"/>
                          </a:rPr>
                        </m:ctrlPr>
                      </m:naryPr>
                      <m:sub>
                        <m:r>
                          <m:rPr>
                            <m:brk m:alnAt="24"/>
                          </m:rPr>
                          <a:rPr lang="en-US" i="1" dirty="0">
                            <a:latin typeface="Cambria Math"/>
                          </a:rPr>
                          <m:t>−</m:t>
                        </m:r>
                        <m:r>
                          <a:rPr lang="en-US" i="1" dirty="0">
                            <a:latin typeface="Cambria Math"/>
                            <a:ea typeface="Cambria Math"/>
                          </a:rPr>
                          <m:t>∞</m:t>
                        </m:r>
                      </m:sub>
                      <m:sup>
                        <m:r>
                          <a:rPr lang="en-US" i="1" dirty="0">
                            <a:latin typeface="Cambria Math"/>
                          </a:rPr>
                          <m:t>𝑡</m:t>
                        </m:r>
                      </m:sup>
                      <m:e>
                        <m:sSub>
                          <m:sSubPr>
                            <m:ctrlPr>
                              <a:rPr lang="en-US" i="1">
                                <a:latin typeface="Cambria Math" panose="02040503050406030204" pitchFamily="18" charset="0"/>
                              </a:rPr>
                            </m:ctrlPr>
                          </m:sSubPr>
                          <m:e>
                            <m:r>
                              <a:rPr lang="en-US" i="1">
                                <a:latin typeface="Cambria Math"/>
                              </a:rPr>
                              <m:t>𝑉</m:t>
                            </m:r>
                          </m:e>
                          <m:sub>
                            <m:r>
                              <a:rPr lang="en-US" i="1">
                                <a:latin typeface="Cambria Math"/>
                              </a:rPr>
                              <m:t>𝑐𝑜𝑛𝑡𝑟𝑜𝑙</m:t>
                            </m:r>
                          </m:sub>
                        </m:sSub>
                        <m:r>
                          <m:rPr>
                            <m:nor/>
                          </m:rPr>
                          <a:rPr lang="en-US" dirty="0"/>
                          <m:t>(</m:t>
                        </m:r>
                        <m:r>
                          <m:rPr>
                            <m:nor/>
                          </m:rPr>
                          <a:rPr lang="en-US" dirty="0"/>
                          <m:t>t</m:t>
                        </m:r>
                        <m:r>
                          <m:rPr>
                            <m:nor/>
                          </m:rPr>
                          <a:rPr lang="en-US" dirty="0"/>
                          <m:t>)</m:t>
                        </m:r>
                        <m:r>
                          <m:rPr>
                            <m:nor/>
                          </m:rPr>
                          <a:rPr lang="en-US" dirty="0"/>
                          <m:t>dt</m:t>
                        </m:r>
                        <m:r>
                          <m:rPr>
                            <m:nor/>
                          </m:rPr>
                          <a:rPr lang="en-US" dirty="0"/>
                          <m:t> </m:t>
                        </m:r>
                      </m:e>
                    </m:nary>
                    <m:groupChr>
                      <m:groupChrPr>
                        <m:chr m:val="⇒"/>
                        <m:vertJc m:val="bot"/>
                        <m:ctrlPr>
                          <a:rPr lang="en-US" i="1" dirty="0" smtClean="0">
                            <a:latin typeface="Cambria Math" panose="02040503050406030204" pitchFamily="18" charset="0"/>
                          </a:rPr>
                        </m:ctrlPr>
                      </m:groupChrPr>
                      <m:e>
                        <m:r>
                          <m:rPr>
                            <m:brk m:alnAt="2"/>
                          </m:rPr>
                          <a:rPr lang="en-US" b="0" i="1" dirty="0" smtClean="0">
                            <a:solidFill>
                              <a:schemeClr val="accent3">
                                <a:lumMod val="60000"/>
                                <a:lumOff val="40000"/>
                              </a:schemeClr>
                            </a:solidFill>
                            <a:latin typeface="Cambria Math"/>
                          </a:rPr>
                          <m:t>𝐿</m:t>
                        </m:r>
                        <m:r>
                          <a:rPr lang="en-US" b="0" i="1" dirty="0" smtClean="0">
                            <a:solidFill>
                              <a:schemeClr val="accent3">
                                <a:lumMod val="60000"/>
                                <a:lumOff val="40000"/>
                              </a:schemeClr>
                            </a:solidFill>
                            <a:latin typeface="Cambria Math"/>
                          </a:rPr>
                          <m:t>𝑎𝑝𝑙𝑎𝑐𝑒</m:t>
                        </m:r>
                      </m:e>
                    </m:groupChr>
                    <m:f>
                      <m:fPr>
                        <m:ctrlPr>
                          <a:rPr lang="en-US" i="1" dirty="0"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𝐾</m:t>
                            </m:r>
                          </m:e>
                          <m:sub>
                            <m:r>
                              <a:rPr lang="en-US" i="1">
                                <a:latin typeface="Cambria Math"/>
                              </a:rPr>
                              <m:t>𝑉𝐶𝑂</m:t>
                            </m:r>
                          </m:sub>
                        </m:sSub>
                      </m:num>
                      <m:den>
                        <m:r>
                          <a:rPr lang="en-US" b="0" i="1" dirty="0" smtClean="0">
                            <a:latin typeface="Cambria Math"/>
                          </a:rPr>
                          <m:t>𝑠</m:t>
                        </m:r>
                      </m:den>
                    </m:f>
                    <m:sSub>
                      <m:sSubPr>
                        <m:ctrlPr>
                          <a:rPr lang="en-US" i="1">
                            <a:latin typeface="Cambria Math" panose="02040503050406030204" pitchFamily="18" charset="0"/>
                          </a:rPr>
                        </m:ctrlPr>
                      </m:sSubPr>
                      <m:e>
                        <m:r>
                          <a:rPr lang="en-US" i="1">
                            <a:latin typeface="Cambria Math"/>
                          </a:rPr>
                          <m:t>𝑉</m:t>
                        </m:r>
                      </m:e>
                      <m:sub>
                        <m:r>
                          <a:rPr lang="en-US" i="1">
                            <a:latin typeface="Cambria Math"/>
                          </a:rPr>
                          <m:t>𝑐𝑜𝑛𝑡𝑟𝑜𝑙</m:t>
                        </m:r>
                      </m:sub>
                    </m:sSub>
                  </m:oMath>
                </a14:m>
                <a:r>
                  <a:rPr lang="en-US" dirty="0"/>
                  <a:t>(s)</a:t>
                </a:r>
              </a:p>
              <a:p>
                <a:pPr algn="ctr"/>
                <a:endParaRPr lang="en-US" u="sng" dirty="0"/>
              </a:p>
              <a:p>
                <a:pPr algn="ctr"/>
                <a:r>
                  <a:rPr lang="en-US" u="sng" dirty="0"/>
                  <a:t>So the transfer function of the VCO is:</a:t>
                </a:r>
              </a:p>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𝑉𝐶𝑂</m:t>
                        </m:r>
                      </m:sub>
                    </m:sSub>
                  </m:oMath>
                </a14:m>
                <a:r>
                  <a:rPr lang="en-US" dirty="0"/>
                  <a:t>(s)=</a:t>
                </a:r>
                <a14:m>
                  <m:oMath xmlns:m="http://schemas.openxmlformats.org/officeDocument/2006/math">
                    <m:f>
                      <m:fPr>
                        <m:ctrlPr>
                          <a:rPr lang="en-US" i="1">
                            <a:latin typeface="Cambria Math" panose="02040503050406030204" pitchFamily="18" charset="0"/>
                          </a:rPr>
                        </m:ctrlPr>
                      </m:fPr>
                      <m:num>
                        <m:sSub>
                          <m:sSubPr>
                            <m:ctrlPr>
                              <a:rPr lang="el-GR" i="1" dirty="0">
                                <a:latin typeface="Cambria Math" panose="02040503050406030204" pitchFamily="18" charset="0"/>
                                <a:ea typeface="Cambria Math"/>
                              </a:rPr>
                            </m:ctrlPr>
                          </m:sSubPr>
                          <m:e>
                            <m:r>
                              <a:rPr lang="el-GR" i="1" dirty="0">
                                <a:latin typeface="Cambria Math"/>
                                <a:ea typeface="Cambria Math"/>
                              </a:rPr>
                              <m:t>𝜃</m:t>
                            </m:r>
                          </m:e>
                          <m:sub>
                            <m:r>
                              <a:rPr lang="en-US" i="1" dirty="0">
                                <a:latin typeface="Cambria Math"/>
                                <a:ea typeface="Cambria Math"/>
                              </a:rPr>
                              <m:t>𝑜𝑢𝑡</m:t>
                            </m:r>
                          </m:sub>
                        </m:sSub>
                        <m:r>
                          <a:rPr lang="en-US" b="0" i="1" dirty="0" smtClean="0">
                            <a:latin typeface="Cambria Math"/>
                            <a:ea typeface="Cambria Math"/>
                          </a:rPr>
                          <m:t>(</m:t>
                        </m:r>
                        <m:r>
                          <a:rPr lang="en-US" b="0" i="1" dirty="0" smtClean="0">
                            <a:latin typeface="Cambria Math"/>
                            <a:ea typeface="Cambria Math"/>
                          </a:rPr>
                          <m:t>𝑠</m:t>
                        </m:r>
                        <m:r>
                          <a:rPr lang="en-US" b="0" i="1" dirty="0" smtClean="0">
                            <a:latin typeface="Cambria Math"/>
                            <a:ea typeface="Cambria Math"/>
                          </a:rPr>
                          <m:t>)</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𝑐𝑜𝑛𝑡𝑟𝑜𝑙</m:t>
                            </m:r>
                          </m:sub>
                        </m:sSub>
                        <m:r>
                          <m:rPr>
                            <m:nor/>
                          </m:rPr>
                          <a:rPr lang="en-US" dirty="0">
                            <a:latin typeface="Cambria Math" panose="02040503050406030204" pitchFamily="18" charset="0"/>
                            <a:ea typeface="Cambria Math" panose="02040503050406030204" pitchFamily="18" charset="0"/>
                          </a:rPr>
                          <m:t>(</m:t>
                        </m:r>
                        <m:r>
                          <m:rPr>
                            <m:nor/>
                          </m:rPr>
                          <a:rPr lang="en-US" b="0" i="0" dirty="0" smtClean="0">
                            <a:latin typeface="Cambria Math" panose="02040503050406030204" pitchFamily="18" charset="0"/>
                            <a:ea typeface="Cambria Math" panose="02040503050406030204" pitchFamily="18" charset="0"/>
                          </a:rPr>
                          <m:t>s</m:t>
                        </m:r>
                        <m:r>
                          <m:rPr>
                            <m:nor/>
                          </m:rPr>
                          <a:rPr lang="en-US" dirty="0">
                            <a:latin typeface="Cambria Math" panose="02040503050406030204" pitchFamily="18" charset="0"/>
                            <a:ea typeface="Cambria Math" panose="02040503050406030204" pitchFamily="18" charset="0"/>
                          </a:rPr>
                          <m:t>) </m:t>
                        </m:r>
                      </m:den>
                    </m:f>
                    <m:r>
                      <a:rPr lang="en-US" i="1">
                        <a:latin typeface="Cambria Math"/>
                      </a:rPr>
                      <m:t> </m:t>
                    </m:r>
                  </m:oMath>
                </a14:m>
                <a:r>
                  <a:rPr lang="en-US" dirty="0"/>
                  <a:t>=</a:t>
                </a:r>
                <a14:m>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𝐾</m:t>
                            </m:r>
                          </m:e>
                          <m:sub>
                            <m:r>
                              <a:rPr lang="en-US" i="1">
                                <a:latin typeface="Cambria Math"/>
                              </a:rPr>
                              <m:t>𝑉𝐶𝑂</m:t>
                            </m:r>
                          </m:sub>
                        </m:sSub>
                      </m:num>
                      <m:den>
                        <m:r>
                          <a:rPr lang="en-US" b="0" i="1" smtClean="0">
                            <a:latin typeface="Cambria Math"/>
                          </a:rPr>
                          <m:t>𝑠</m:t>
                        </m:r>
                      </m:den>
                    </m:f>
                  </m:oMath>
                </a14:m>
                <a:endParaRPr lang="en-US" dirty="0"/>
              </a:p>
              <a:p>
                <a:endParaRPr lang="en-US" dirty="0">
                  <a:solidFill>
                    <a:srgbClr val="00B050"/>
                  </a:solidFill>
                </a:endParaRPr>
              </a:p>
              <a:p>
                <a:endParaRPr lang="en-US" dirty="0"/>
              </a:p>
              <a:p>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57200" y="1481328"/>
                <a:ext cx="8458200" cy="4525963"/>
              </a:xfrm>
              <a:blipFill rotWithShape="1">
                <a:blip r:embed="rId5"/>
                <a:stretch>
                  <a:fillRect t="-215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VCO Dynamics</a:t>
            </a:r>
          </a:p>
        </p:txBody>
      </p:sp>
    </p:spTree>
    <p:extLst>
      <p:ext uri="{BB962C8B-B14F-4D97-AF65-F5344CB8AC3E}">
        <p14:creationId xmlns:p14="http://schemas.microsoft.com/office/powerpoint/2010/main" val="30170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anim calcmode="lin" valueType="num">
                                      <p:cBhvr additive="base">
                                        <p:cTn id="1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anim calcmode="lin" valueType="num">
                                      <p:cBhvr additive="base">
                                        <p:cTn id="1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8" end="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anim calcmode="lin" valueType="num">
                                      <p:cBhvr additive="base">
                                        <p:cTn id="2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anim calcmode="lin" valueType="num">
                                      <p:cBhvr additive="base">
                                        <p:cTn id="2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anim calcmode="lin" valueType="num">
                                      <p:cBhvr additive="base">
                                        <p:cTn id="31"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609600"/>
          </a:xfrm>
        </p:spPr>
        <p:txBody>
          <a:bodyPr/>
          <a:lstStyle/>
          <a:p>
            <a:r>
              <a:rPr lang="en-US" u="sng" dirty="0">
                <a:solidFill>
                  <a:srgbClr val="00B050"/>
                </a:solidFill>
              </a:rPr>
              <a:t>Basic Block Diagram of Phase Locked Loop</a:t>
            </a:r>
            <a:r>
              <a:rPr lang="en-US" dirty="0">
                <a:solidFill>
                  <a:srgbClr val="00B050"/>
                </a:solidFill>
              </a:rPr>
              <a:t>:</a:t>
            </a:r>
          </a:p>
        </p:txBody>
      </p:sp>
      <p:sp>
        <p:nvSpPr>
          <p:cNvPr id="3" name="Title 2"/>
          <p:cNvSpPr>
            <a:spLocks noGrp="1"/>
          </p:cNvSpPr>
          <p:nvPr>
            <p:ph type="title"/>
          </p:nvPr>
        </p:nvSpPr>
        <p:spPr/>
        <p:txBody>
          <a:bodyPr/>
          <a:lstStyle/>
          <a:p>
            <a:r>
              <a:rPr lang="en-US" dirty="0"/>
              <a:t>A PLL</a:t>
            </a:r>
          </a:p>
        </p:txBody>
      </p:sp>
      <p:sp>
        <p:nvSpPr>
          <p:cNvPr id="4" name="Rectangle 3"/>
          <p:cNvSpPr/>
          <p:nvPr/>
        </p:nvSpPr>
        <p:spPr>
          <a:xfrm>
            <a:off x="2396454" y="1963856"/>
            <a:ext cx="25146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5" name="Straight Arrow Connector 4"/>
          <p:cNvCxnSpPr>
            <a:stCxn id="4" idx="3"/>
            <a:endCxn id="12" idx="1"/>
          </p:cNvCxnSpPr>
          <p:nvPr/>
        </p:nvCxnSpPr>
        <p:spPr>
          <a:xfrm>
            <a:off x="4911054" y="2573456"/>
            <a:ext cx="10332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920078" y="2192456"/>
            <a:ext cx="14382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20078" y="2802056"/>
            <a:ext cx="14382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38174" y="2214993"/>
            <a:ext cx="1141659" cy="646331"/>
          </a:xfrm>
          <a:prstGeom prst="rect">
            <a:avLst/>
          </a:prstGeom>
          <a:noFill/>
        </p:spPr>
        <p:txBody>
          <a:bodyPr wrap="none" rtlCol="0">
            <a:spAutoFit/>
          </a:bodyPr>
          <a:lstStyle/>
          <a:p>
            <a:pPr algn="ctr"/>
            <a:r>
              <a:rPr lang="en-US" dirty="0"/>
              <a:t>Phase </a:t>
            </a:r>
          </a:p>
          <a:p>
            <a:pPr algn="ctr"/>
            <a:r>
              <a:rPr lang="en-US" dirty="0"/>
              <a:t>Detector</a:t>
            </a:r>
          </a:p>
        </p:txBody>
      </p:sp>
      <p:sp>
        <p:nvSpPr>
          <p:cNvPr id="9" name="TextBox 8"/>
          <p:cNvSpPr txBox="1"/>
          <p:nvPr/>
        </p:nvSpPr>
        <p:spPr>
          <a:xfrm>
            <a:off x="812279" y="1851699"/>
            <a:ext cx="579005" cy="646331"/>
          </a:xfrm>
          <a:prstGeom prst="rect">
            <a:avLst/>
          </a:prstGeom>
          <a:noFill/>
        </p:spPr>
        <p:txBody>
          <a:bodyPr wrap="none" rtlCol="0">
            <a:spAutoFit/>
          </a:bodyPr>
          <a:lstStyle/>
          <a:p>
            <a:r>
              <a:rPr lang="en-US" dirty="0"/>
              <a:t>REF</a:t>
            </a:r>
          </a:p>
          <a:p>
            <a:endParaRPr lang="en-US" dirty="0"/>
          </a:p>
        </p:txBody>
      </p:sp>
      <p:sp>
        <p:nvSpPr>
          <p:cNvPr id="10" name="TextBox 9"/>
          <p:cNvSpPr txBox="1"/>
          <p:nvPr/>
        </p:nvSpPr>
        <p:spPr>
          <a:xfrm>
            <a:off x="793229" y="2432724"/>
            <a:ext cx="675185" cy="369332"/>
          </a:xfrm>
          <a:prstGeom prst="rect">
            <a:avLst/>
          </a:prstGeom>
          <a:noFill/>
        </p:spPr>
        <p:txBody>
          <a:bodyPr wrap="none" rtlCol="0">
            <a:spAutoFit/>
          </a:bodyPr>
          <a:lstStyle/>
          <a:p>
            <a:r>
              <a:rPr lang="en-US" dirty="0"/>
              <a:t>VCO</a:t>
            </a:r>
          </a:p>
        </p:txBody>
      </p:sp>
      <p:sp>
        <p:nvSpPr>
          <p:cNvPr id="12" name="Rectangle 11"/>
          <p:cNvSpPr/>
          <p:nvPr/>
        </p:nvSpPr>
        <p:spPr>
          <a:xfrm>
            <a:off x="5944272" y="2230556"/>
            <a:ext cx="1676400"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err="1"/>
              <a:t>vco</a:t>
            </a:r>
            <a:endParaRPr lang="en-US" sz="2800" dirty="0"/>
          </a:p>
        </p:txBody>
      </p:sp>
      <p:cxnSp>
        <p:nvCxnSpPr>
          <p:cNvPr id="13" name="Straight Arrow Connector 12"/>
          <p:cNvCxnSpPr/>
          <p:nvPr/>
        </p:nvCxnSpPr>
        <p:spPr>
          <a:xfrm>
            <a:off x="7617014" y="2573456"/>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5222339" y="1805532"/>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𝑉</m:t>
                          </m:r>
                        </m:e>
                        <m:sub>
                          <m:r>
                            <a:rPr lang="en-US" i="1">
                              <a:solidFill>
                                <a:prstClr val="black"/>
                              </a:solidFill>
                              <a:latin typeface="Cambria Math"/>
                            </a:rPr>
                            <m:t>𝑐𝑜𝑛𝑡𝑟𝑜𝑙</m:t>
                          </m:r>
                        </m:sub>
                      </m:sSub>
                      <m:r>
                        <m:rPr>
                          <m:nor/>
                        </m:rPr>
                        <a:rPr lang="en-US" i="1" dirty="0">
                          <a:solidFill>
                            <a:prstClr val="black"/>
                          </a:solidFill>
                        </a:rPr>
                        <m:t>(</m:t>
                      </m:r>
                      <m:r>
                        <m:rPr>
                          <m:nor/>
                        </m:rPr>
                        <a:rPr lang="en-US" i="1" dirty="0">
                          <a:solidFill>
                            <a:prstClr val="black"/>
                          </a:solidFill>
                        </a:rPr>
                        <m:t>t</m:t>
                      </m:r>
                      <m:r>
                        <m:rPr>
                          <m:nor/>
                        </m:rPr>
                        <a:rPr lang="en-US" b="0" i="1" dirty="0" smtClean="0">
                          <a:solidFill>
                            <a:prstClr val="black"/>
                          </a:solidFill>
                        </a:rPr>
                        <m:t>)</m:t>
                      </m:r>
                      <m:r>
                        <m:rPr>
                          <m:nor/>
                        </m:rPr>
                        <a:rPr lang="en-US" dirty="0"/>
                        <m:t> </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222339" y="1805532"/>
                <a:ext cx="609600" cy="369332"/>
              </a:xfrm>
              <a:prstGeom prst="rect">
                <a:avLst/>
              </a:prstGeom>
              <a:blipFill rotWithShape="1">
                <a:blip r:embed="rId7"/>
                <a:stretch>
                  <a:fillRect r="-92000"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823059" y="2154356"/>
                <a:ext cx="647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𝑉</m:t>
                          </m:r>
                        </m:e>
                        <m:sub>
                          <m:r>
                            <a:rPr lang="en-US" i="1">
                              <a:solidFill>
                                <a:prstClr val="black"/>
                              </a:solidFill>
                              <a:latin typeface="Cambria Math"/>
                            </a:rPr>
                            <m:t>𝑜𝑢𝑡</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823059" y="2154356"/>
                <a:ext cx="647357" cy="369332"/>
              </a:xfrm>
              <a:prstGeom prst="rect">
                <a:avLst/>
              </a:prstGeom>
              <a:blipFill rotWithShape="1">
                <a:blip r:embed="rId4"/>
                <a:stretch>
                  <a:fillRect/>
                </a:stretch>
              </a:blipFill>
            </p:spPr>
            <p:txBody>
              <a:bodyPr/>
              <a:lstStyle/>
              <a:p>
                <a:r>
                  <a:rPr lang="en-US">
                    <a:noFill/>
                  </a:rPr>
                  <a:t> </a:t>
                </a:r>
              </a:p>
            </p:txBody>
          </p:sp>
        </mc:Fallback>
      </mc:AlternateContent>
      <p:cxnSp>
        <p:nvCxnSpPr>
          <p:cNvPr id="20" name="Straight Connector 19"/>
          <p:cNvCxnSpPr/>
          <p:nvPr/>
        </p:nvCxnSpPr>
        <p:spPr>
          <a:xfrm>
            <a:off x="8074214" y="2573456"/>
            <a:ext cx="0" cy="1637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20078" y="2802056"/>
            <a:ext cx="0" cy="1409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20078" y="4211400"/>
            <a:ext cx="715413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ontent Placeholder 1"/>
              <p:cNvSpPr txBox="1">
                <a:spLocks/>
              </p:cNvSpPr>
              <p:nvPr/>
            </p:nvSpPr>
            <p:spPr>
              <a:xfrm>
                <a:off x="609600" y="4343400"/>
                <a:ext cx="8229600" cy="1905000"/>
              </a:xfrm>
              <a:prstGeom prst="rect">
                <a:avLst/>
              </a:prstGeom>
            </p:spPr>
            <p:txBody>
              <a:bodyPr vert="horz">
                <a:normAutofit fontScale="925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n-US" sz="1600" dirty="0"/>
                  <a:t>We wish to align the output phase with the phase of the Reference.</a:t>
                </a:r>
              </a:p>
              <a:p>
                <a:pPr marL="109728" indent="0">
                  <a:buNone/>
                </a:pPr>
                <a:r>
                  <a:rPr lang="en-US" sz="1600" dirty="0"/>
                  <a:t>At the start we have two signals that are not synchronized in phase we insert them into the PD and the PD need to output a certain voltage which will bring the VCO to the desired frequency.</a:t>
                </a:r>
              </a:p>
              <a:p>
                <a:pPr marL="109728" indent="0">
                  <a:buNone/>
                </a:pPr>
                <a:r>
                  <a:rPr lang="en-US" sz="1600" dirty="0"/>
                  <a:t>We have: </a:t>
                </a:r>
                <a14:m>
                  <m:oMath xmlns:m="http://schemas.openxmlformats.org/officeDocument/2006/math">
                    <m:sSub>
                      <m:sSubPr>
                        <m:ctrlPr>
                          <a:rPr lang="en-US" sz="1600" i="1">
                            <a:solidFill>
                              <a:srgbClr val="00B050"/>
                            </a:solidFill>
                            <a:latin typeface="Cambria Math" panose="02040503050406030204" pitchFamily="18" charset="0"/>
                          </a:rPr>
                        </m:ctrlPr>
                      </m:sSubPr>
                      <m:e>
                        <m:r>
                          <a:rPr lang="en-US" sz="1600" i="1">
                            <a:solidFill>
                              <a:srgbClr val="00B050"/>
                            </a:solidFill>
                            <a:latin typeface="Cambria Math"/>
                          </a:rPr>
                          <m:t>𝑊</m:t>
                        </m:r>
                      </m:e>
                      <m:sub>
                        <m:r>
                          <a:rPr lang="en-US" sz="1600" b="0" i="1" smtClean="0">
                            <a:solidFill>
                              <a:srgbClr val="00B050"/>
                            </a:solidFill>
                            <a:latin typeface="Cambria Math"/>
                          </a:rPr>
                          <m:t>𝑖𝑛</m:t>
                        </m:r>
                      </m:sub>
                    </m:sSub>
                    <m:r>
                      <a:rPr lang="en-US" sz="1600" b="0" i="1" smtClean="0">
                        <a:solidFill>
                          <a:srgbClr val="00B050"/>
                        </a:solidFill>
                        <a:latin typeface="Cambria Math"/>
                      </a:rPr>
                      <m:t>=</m:t>
                    </m:r>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a:rPr>
                          <m:t>𝑊</m:t>
                        </m:r>
                      </m:e>
                      <m:sub>
                        <m:r>
                          <a:rPr lang="en-US" sz="1600" i="1">
                            <a:solidFill>
                              <a:srgbClr val="00B050"/>
                            </a:solidFill>
                            <a:latin typeface="Cambria Math"/>
                          </a:rPr>
                          <m:t>𝑜𝑢𝑡</m:t>
                        </m:r>
                      </m:sub>
                    </m:sSub>
                  </m:oMath>
                </a14:m>
                <a:r>
                  <a:rPr lang="en-US" sz="1600" dirty="0">
                    <a:solidFill>
                      <a:srgbClr val="00B050"/>
                    </a:solidFill>
                  </a:rPr>
                  <a:t>=</a:t>
                </a:r>
                <a14:m>
                  <m:oMath xmlns:m="http://schemas.openxmlformats.org/officeDocument/2006/math">
                    <m:sSub>
                      <m:sSubPr>
                        <m:ctrlPr>
                          <a:rPr lang="en-US" sz="1600" i="1">
                            <a:solidFill>
                              <a:srgbClr val="00B050"/>
                            </a:solidFill>
                            <a:latin typeface="Cambria Math" panose="02040503050406030204" pitchFamily="18" charset="0"/>
                          </a:rPr>
                        </m:ctrlPr>
                      </m:sSubPr>
                      <m:e>
                        <m:r>
                          <a:rPr lang="en-US" sz="1600" i="1">
                            <a:solidFill>
                              <a:srgbClr val="00B050"/>
                            </a:solidFill>
                            <a:latin typeface="Cambria Math"/>
                          </a:rPr>
                          <m:t>𝑊</m:t>
                        </m:r>
                      </m:e>
                      <m:sub>
                        <m:r>
                          <a:rPr lang="en-US" sz="1600" i="1">
                            <a:solidFill>
                              <a:srgbClr val="00B050"/>
                            </a:solidFill>
                            <a:latin typeface="Cambria Math"/>
                          </a:rPr>
                          <m:t>0</m:t>
                        </m:r>
                      </m:sub>
                    </m:sSub>
                  </m:oMath>
                </a14:m>
                <a:r>
                  <a:rPr lang="en-US" sz="1600" i="1" dirty="0">
                    <a:solidFill>
                      <a:srgbClr val="00B050"/>
                    </a:solidFill>
                  </a:rPr>
                  <a:t>+</a:t>
                </a:r>
                <a14:m>
                  <m:oMath xmlns:m="http://schemas.openxmlformats.org/officeDocument/2006/math">
                    <m:sSub>
                      <m:sSubPr>
                        <m:ctrlPr>
                          <a:rPr lang="en-US" sz="1600" i="1">
                            <a:solidFill>
                              <a:srgbClr val="00B050"/>
                            </a:solidFill>
                            <a:latin typeface="Cambria Math" panose="02040503050406030204" pitchFamily="18" charset="0"/>
                          </a:rPr>
                        </m:ctrlPr>
                      </m:sSubPr>
                      <m:e>
                        <m:r>
                          <a:rPr lang="en-US" sz="1600" i="1">
                            <a:solidFill>
                              <a:srgbClr val="00B050"/>
                            </a:solidFill>
                            <a:latin typeface="Cambria Math"/>
                          </a:rPr>
                          <m:t>𝐾</m:t>
                        </m:r>
                      </m:e>
                      <m:sub>
                        <m:r>
                          <a:rPr lang="en-US" sz="1600" i="1">
                            <a:solidFill>
                              <a:srgbClr val="00B050"/>
                            </a:solidFill>
                            <a:latin typeface="Cambria Math"/>
                          </a:rPr>
                          <m:t>𝑉𝐶𝑂</m:t>
                        </m:r>
                      </m:sub>
                    </m:sSub>
                    <m:sSub>
                      <m:sSubPr>
                        <m:ctrlPr>
                          <a:rPr lang="en-US" sz="1600" i="1">
                            <a:solidFill>
                              <a:srgbClr val="00B050"/>
                            </a:solidFill>
                            <a:latin typeface="Cambria Math" panose="02040503050406030204" pitchFamily="18" charset="0"/>
                          </a:rPr>
                        </m:ctrlPr>
                      </m:sSubPr>
                      <m:e>
                        <m:r>
                          <a:rPr lang="en-US" sz="1600" i="1">
                            <a:solidFill>
                              <a:srgbClr val="00B050"/>
                            </a:solidFill>
                            <a:latin typeface="Cambria Math"/>
                          </a:rPr>
                          <m:t>𝑉</m:t>
                        </m:r>
                      </m:e>
                      <m:sub>
                        <m:r>
                          <a:rPr lang="en-US" sz="1600" i="1">
                            <a:solidFill>
                              <a:srgbClr val="00B050"/>
                            </a:solidFill>
                            <a:latin typeface="Cambria Math"/>
                          </a:rPr>
                          <m:t>𝑐𝑜𝑛𝑡𝑟𝑜𝑙</m:t>
                        </m:r>
                      </m:sub>
                    </m:sSub>
                    <m:r>
                      <m:rPr>
                        <m:nor/>
                      </m:rPr>
                      <a:rPr lang="en-US" sz="1600" dirty="0">
                        <a:solidFill>
                          <a:srgbClr val="00B050"/>
                        </a:solidFill>
                      </a:rPr>
                      <m:t>(</m:t>
                    </m:r>
                    <m:r>
                      <m:rPr>
                        <m:nor/>
                      </m:rPr>
                      <a:rPr lang="en-US" sz="1600" dirty="0">
                        <a:solidFill>
                          <a:srgbClr val="00B050"/>
                        </a:solidFill>
                      </a:rPr>
                      <m:t>t</m:t>
                    </m:r>
                    <m:r>
                      <m:rPr>
                        <m:nor/>
                      </m:rPr>
                      <a:rPr lang="en-US" sz="1600" dirty="0">
                        <a:solidFill>
                          <a:srgbClr val="00B050"/>
                        </a:solidFill>
                      </a:rPr>
                      <m:t>)</m:t>
                    </m:r>
                  </m:oMath>
                </a14:m>
                <a:r>
                  <a:rPr lang="en-US" sz="1600" dirty="0">
                    <a:solidFill>
                      <a:srgbClr val="00B050"/>
                    </a:solidFill>
                  </a:rPr>
                  <a:t>  </a:t>
                </a:r>
                <a:r>
                  <a:rPr lang="en-US" sz="1600" dirty="0"/>
                  <a:t> and </a:t>
                </a:r>
                <a14:m>
                  <m:oMath xmlns:m="http://schemas.openxmlformats.org/officeDocument/2006/math">
                    <m:r>
                      <a:rPr lang="en-US" sz="1600" b="0" i="0" smtClean="0">
                        <a:latin typeface="Cambria Math"/>
                      </a:rPr>
                      <m:t>  </m:t>
                    </m:r>
                    <m:sSub>
                      <m:sSubPr>
                        <m:ctrlPr>
                          <a:rPr lang="en-US" sz="1600" i="1" smtClean="0">
                            <a:solidFill>
                              <a:srgbClr val="FFC000"/>
                            </a:solidFill>
                            <a:latin typeface="Cambria Math" panose="02040503050406030204" pitchFamily="18" charset="0"/>
                          </a:rPr>
                        </m:ctrlPr>
                      </m:sSubPr>
                      <m:e>
                        <m:r>
                          <a:rPr lang="en-US" sz="1600" i="1">
                            <a:solidFill>
                              <a:srgbClr val="FFC000"/>
                            </a:solidFill>
                            <a:latin typeface="Cambria Math"/>
                          </a:rPr>
                          <m:t>𝑉</m:t>
                        </m:r>
                      </m:e>
                      <m:sub>
                        <m:r>
                          <a:rPr lang="en-US" sz="1600" i="1">
                            <a:solidFill>
                              <a:srgbClr val="FFC000"/>
                            </a:solidFill>
                            <a:latin typeface="Cambria Math"/>
                          </a:rPr>
                          <m:t>𝑃𝐷</m:t>
                        </m:r>
                        <m:r>
                          <a:rPr lang="en-US" sz="1600" i="1">
                            <a:solidFill>
                              <a:srgbClr val="FFC000"/>
                            </a:solidFill>
                            <a:latin typeface="Cambria Math"/>
                          </a:rPr>
                          <m:t>=</m:t>
                        </m:r>
                        <m:sSub>
                          <m:sSubPr>
                            <m:ctrlPr>
                              <a:rPr lang="en-US" sz="1600" i="1">
                                <a:solidFill>
                                  <a:srgbClr val="FFC000"/>
                                </a:solidFill>
                                <a:latin typeface="Cambria Math" panose="02040503050406030204" pitchFamily="18" charset="0"/>
                              </a:rPr>
                            </m:ctrlPr>
                          </m:sSubPr>
                          <m:e>
                            <m:r>
                              <a:rPr lang="en-US" sz="1600" i="1">
                                <a:solidFill>
                                  <a:srgbClr val="FFC000"/>
                                </a:solidFill>
                                <a:latin typeface="Cambria Math"/>
                              </a:rPr>
                              <m:t>𝐾</m:t>
                            </m:r>
                          </m:e>
                          <m:sub>
                            <m:r>
                              <a:rPr lang="en-US" sz="1600" i="1">
                                <a:solidFill>
                                  <a:srgbClr val="FFC000"/>
                                </a:solidFill>
                                <a:latin typeface="Cambria Math"/>
                              </a:rPr>
                              <m:t>𝑃𝐷</m:t>
                            </m:r>
                          </m:sub>
                        </m:sSub>
                        <m:r>
                          <a:rPr lang="en-US" sz="1600" i="1">
                            <a:solidFill>
                              <a:srgbClr val="FFC000"/>
                            </a:solidFill>
                            <a:latin typeface="Cambria Math"/>
                          </a:rPr>
                          <m:t>∗</m:t>
                        </m:r>
                        <m:r>
                          <a:rPr lang="en-US" sz="2400" i="1" dirty="0">
                            <a:solidFill>
                              <a:srgbClr val="FFC000"/>
                            </a:solidFill>
                            <a:latin typeface="Cambria Math"/>
                            <a:ea typeface="Cambria Math"/>
                          </a:rPr>
                          <m:t>∆</m:t>
                        </m:r>
                        <m:r>
                          <a:rPr lang="en-US" sz="2400" i="1" dirty="0">
                            <a:solidFill>
                              <a:srgbClr val="FFC000"/>
                            </a:solidFill>
                            <a:latin typeface="Cambria Math"/>
                            <a:ea typeface="Cambria Math"/>
                          </a:rPr>
                          <m:t>∅</m:t>
                        </m:r>
                        <m:r>
                          <m:rPr>
                            <m:nor/>
                          </m:rPr>
                          <a:rPr lang="en-US" sz="2400" dirty="0">
                            <a:solidFill>
                              <a:srgbClr val="FFC000"/>
                            </a:solidFill>
                          </a:rPr>
                          <m:t> </m:t>
                        </m:r>
                      </m:sub>
                    </m:sSub>
                  </m:oMath>
                </a14:m>
                <a:endParaRPr lang="en-US" sz="1600" dirty="0"/>
              </a:p>
              <a:p>
                <a:pPr marL="109728" indent="0">
                  <a:buNone/>
                </a:pPr>
                <a:r>
                  <a:rPr lang="en-US" sz="1600" dirty="0"/>
                  <a:t>So: </a:t>
                </a:r>
                <a14:m>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b="0" i="1" smtClean="0">
                            <a:solidFill>
                              <a:srgbClr val="00B050"/>
                            </a:solidFill>
                            <a:latin typeface="Cambria Math"/>
                          </a:rPr>
                          <m:t>𝑉</m:t>
                        </m:r>
                      </m:e>
                      <m:sub>
                        <m:r>
                          <a:rPr lang="en-US" sz="1600" i="1">
                            <a:solidFill>
                              <a:srgbClr val="00B050"/>
                            </a:solidFill>
                            <a:latin typeface="Cambria Math"/>
                          </a:rPr>
                          <m:t>𝑐𝑜𝑛𝑡𝑟𝑜𝑙</m:t>
                        </m:r>
                      </m:sub>
                    </m:sSub>
                  </m:oMath>
                </a14:m>
                <a:r>
                  <a:rPr lang="en-US" sz="1600" dirty="0"/>
                  <a:t>=</a:t>
                </a:r>
                <a14:m>
                  <m:oMath xmlns:m="http://schemas.openxmlformats.org/officeDocument/2006/math">
                    <m:f>
                      <m:fPr>
                        <m:ctrlPr>
                          <a:rPr lang="en-US" sz="1100" i="1" dirty="0" smtClean="0">
                            <a:latin typeface="Cambria Math" panose="02040503050406030204" pitchFamily="18" charset="0"/>
                          </a:rPr>
                        </m:ctrlPr>
                      </m:fPr>
                      <m:num>
                        <m:sSub>
                          <m:sSubPr>
                            <m:ctrlPr>
                              <a:rPr lang="en-US" sz="1100" i="1" dirty="0" smtClean="0">
                                <a:latin typeface="Cambria Math" panose="02040503050406030204" pitchFamily="18" charset="0"/>
                              </a:rPr>
                            </m:ctrlPr>
                          </m:sSubPr>
                          <m:e>
                            <m:sSub>
                              <m:sSubPr>
                                <m:ctrlPr>
                                  <a:rPr lang="en-US" sz="1100" i="1" dirty="0">
                                    <a:latin typeface="Cambria Math" panose="02040503050406030204" pitchFamily="18" charset="0"/>
                                  </a:rPr>
                                </m:ctrlPr>
                              </m:sSubPr>
                              <m:e>
                                <m:r>
                                  <a:rPr lang="en-US" sz="1100" i="1" dirty="0">
                                    <a:latin typeface="Cambria Math"/>
                                  </a:rPr>
                                  <m:t>𝑊</m:t>
                                </m:r>
                              </m:e>
                              <m:sub>
                                <m:r>
                                  <a:rPr lang="en-US" sz="1100" i="1" dirty="0">
                                    <a:latin typeface="Cambria Math"/>
                                  </a:rPr>
                                  <m:t>𝑜𝑢𝑡</m:t>
                                </m:r>
                              </m:sub>
                            </m:sSub>
                            <m:r>
                              <a:rPr lang="en-US" sz="1100" b="0" i="1" dirty="0" smtClean="0">
                                <a:latin typeface="Cambria Math"/>
                              </a:rPr>
                              <m:t>−</m:t>
                            </m:r>
                            <m:r>
                              <a:rPr lang="en-US" sz="1100" b="0" i="1" dirty="0" smtClean="0">
                                <a:latin typeface="Cambria Math"/>
                              </a:rPr>
                              <m:t>𝑊</m:t>
                            </m:r>
                          </m:e>
                          <m:sub>
                            <m:r>
                              <a:rPr lang="en-US" sz="1100" b="0" i="1" dirty="0" smtClean="0">
                                <a:latin typeface="Cambria Math"/>
                              </a:rPr>
                              <m:t>0</m:t>
                            </m:r>
                          </m:sub>
                        </m:sSub>
                      </m:num>
                      <m:den>
                        <m:sSub>
                          <m:sSubPr>
                            <m:ctrlPr>
                              <a:rPr lang="en-US" sz="1100" i="1" dirty="0" smtClean="0">
                                <a:latin typeface="Cambria Math" panose="02040503050406030204" pitchFamily="18" charset="0"/>
                              </a:rPr>
                            </m:ctrlPr>
                          </m:sSubPr>
                          <m:e>
                            <m:r>
                              <a:rPr lang="en-US" sz="1100" b="0" i="1" dirty="0" smtClean="0">
                                <a:latin typeface="Cambria Math"/>
                              </a:rPr>
                              <m:t>𝐾</m:t>
                            </m:r>
                          </m:e>
                          <m:sub>
                            <m:r>
                              <a:rPr lang="en-US" sz="1100" b="0" i="1" dirty="0" smtClean="0">
                                <a:latin typeface="Cambria Math"/>
                              </a:rPr>
                              <m:t>𝑉𝐶𝑂</m:t>
                            </m:r>
                          </m:sub>
                        </m:sSub>
                      </m:den>
                    </m:f>
                    <m:r>
                      <a:rPr lang="en-US" sz="1100" b="0" i="1" dirty="0" smtClean="0">
                        <a:latin typeface="Cambria Math"/>
                      </a:rPr>
                      <m:t>      </m:t>
                    </m:r>
                    <m:r>
                      <a:rPr lang="en-US" sz="1600" i="1" dirty="0">
                        <a:solidFill>
                          <a:srgbClr val="FFC000"/>
                        </a:solidFill>
                        <a:latin typeface="Cambria Math"/>
                        <a:ea typeface="Cambria Math"/>
                      </a:rPr>
                      <m:t>∆</m:t>
                    </m:r>
                    <m:r>
                      <a:rPr lang="en-US" sz="1600" i="1" dirty="0">
                        <a:solidFill>
                          <a:srgbClr val="FFC000"/>
                        </a:solidFill>
                        <a:latin typeface="Cambria Math"/>
                        <a:ea typeface="Cambria Math"/>
                      </a:rPr>
                      <m:t>∅</m:t>
                    </m:r>
                  </m:oMath>
                </a14:m>
                <a:r>
                  <a:rPr lang="en-US" sz="1600" dirty="0"/>
                  <a:t>=</a:t>
                </a:r>
                <a14:m>
                  <m:oMath xmlns:m="http://schemas.openxmlformats.org/officeDocument/2006/math">
                    <m:f>
                      <m:fPr>
                        <m:ctrlPr>
                          <a:rPr lang="en-US" sz="1600" b="0" i="1" dirty="0" smtClean="0">
                            <a:latin typeface="Cambria Math" panose="02040503050406030204" pitchFamily="18" charset="0"/>
                          </a:rPr>
                        </m:ctrlPr>
                      </m:fPr>
                      <m:num>
                        <m:sSub>
                          <m:sSubPr>
                            <m:ctrlPr>
                              <a:rPr lang="en-US" sz="1600" i="1">
                                <a:solidFill>
                                  <a:srgbClr val="00B050"/>
                                </a:solidFill>
                                <a:latin typeface="Cambria Math" panose="02040503050406030204" pitchFamily="18" charset="0"/>
                              </a:rPr>
                            </m:ctrlPr>
                          </m:sSubPr>
                          <m:e>
                            <m:r>
                              <a:rPr lang="en-US" sz="1600" i="1">
                                <a:solidFill>
                                  <a:srgbClr val="00B050"/>
                                </a:solidFill>
                                <a:latin typeface="Cambria Math"/>
                              </a:rPr>
                              <m:t>𝑉</m:t>
                            </m:r>
                          </m:e>
                          <m:sub>
                            <m:r>
                              <a:rPr lang="en-US" sz="1600" i="1">
                                <a:solidFill>
                                  <a:srgbClr val="00B050"/>
                                </a:solidFill>
                                <a:latin typeface="Cambria Math"/>
                              </a:rPr>
                              <m:t>𝑐𝑜𝑛𝑡𝑟𝑜𝑙</m:t>
                            </m:r>
                          </m:sub>
                        </m:sSub>
                      </m:num>
                      <m:den>
                        <m:sSub>
                          <m:sSubPr>
                            <m:ctrlPr>
                              <a:rPr lang="en-US" sz="1600" b="0" i="1" dirty="0" smtClean="0">
                                <a:latin typeface="Cambria Math" panose="02040503050406030204" pitchFamily="18" charset="0"/>
                              </a:rPr>
                            </m:ctrlPr>
                          </m:sSubPr>
                          <m:e>
                            <m:r>
                              <a:rPr lang="en-US" sz="1600" b="0" i="1" dirty="0" smtClean="0">
                                <a:latin typeface="Cambria Math"/>
                              </a:rPr>
                              <m:t>𝐾</m:t>
                            </m:r>
                          </m:e>
                          <m:sub>
                            <m:r>
                              <a:rPr lang="en-US" sz="1600" b="0" i="1" dirty="0" smtClean="0">
                                <a:latin typeface="Cambria Math"/>
                              </a:rPr>
                              <m:t>𝑃𝐷</m:t>
                            </m:r>
                          </m:sub>
                        </m:sSub>
                      </m:den>
                    </m:f>
                  </m:oMath>
                </a14:m>
                <a:r>
                  <a:rPr lang="en-US" sz="1600" dirty="0"/>
                  <a:t>=</a:t>
                </a:r>
                <a14:m>
                  <m:oMath xmlns:m="http://schemas.openxmlformats.org/officeDocument/2006/math">
                    <m:f>
                      <m:fPr>
                        <m:ctrlPr>
                          <a:rPr lang="en-US" sz="1600" i="1" dirty="0">
                            <a:latin typeface="Cambria Math" panose="02040503050406030204" pitchFamily="18" charset="0"/>
                          </a:rPr>
                        </m:ctrlPr>
                      </m:fPr>
                      <m:num>
                        <m:sSub>
                          <m:sSubPr>
                            <m:ctrlPr>
                              <a:rPr lang="en-US" sz="1600" i="1" dirty="0">
                                <a:latin typeface="Cambria Math" panose="02040503050406030204" pitchFamily="18" charset="0"/>
                              </a:rPr>
                            </m:ctrlPr>
                          </m:sSubPr>
                          <m:e>
                            <m:r>
                              <a:rPr lang="en-US" sz="1600" i="1" dirty="0">
                                <a:latin typeface="Cambria Math"/>
                              </a:rPr>
                              <m:t>𝑊</m:t>
                            </m:r>
                          </m:e>
                          <m:sub>
                            <m:r>
                              <a:rPr lang="en-US" sz="1600" b="0" i="1" dirty="0" smtClean="0">
                                <a:latin typeface="Cambria Math"/>
                              </a:rPr>
                              <m:t>𝑜𝑢𝑡</m:t>
                            </m:r>
                          </m:sub>
                        </m:sSub>
                        <m:r>
                          <a:rPr lang="en-US" sz="1600" i="1" dirty="0">
                            <a:latin typeface="Cambria Math"/>
                          </a:rPr>
                          <m:t>−</m:t>
                        </m:r>
                        <m:sSub>
                          <m:sSubPr>
                            <m:ctrlPr>
                              <a:rPr lang="en-US" sz="1600" i="1" dirty="0">
                                <a:latin typeface="Cambria Math" panose="02040503050406030204" pitchFamily="18" charset="0"/>
                              </a:rPr>
                            </m:ctrlPr>
                          </m:sSubPr>
                          <m:e>
                            <m:r>
                              <a:rPr lang="en-US" sz="1600" i="1" dirty="0">
                                <a:latin typeface="Cambria Math"/>
                              </a:rPr>
                              <m:t>𝑊</m:t>
                            </m:r>
                          </m:e>
                          <m:sub>
                            <m:r>
                              <a:rPr lang="en-US" sz="1600" i="1" dirty="0">
                                <a:latin typeface="Cambria Math"/>
                              </a:rPr>
                              <m:t>0</m:t>
                            </m:r>
                          </m:sub>
                        </m:sSub>
                      </m:num>
                      <m:den>
                        <m:sSub>
                          <m:sSubPr>
                            <m:ctrlPr>
                              <a:rPr lang="en-US" sz="1600" i="1" dirty="0">
                                <a:latin typeface="Cambria Math" panose="02040503050406030204" pitchFamily="18" charset="0"/>
                              </a:rPr>
                            </m:ctrlPr>
                          </m:sSubPr>
                          <m:e>
                            <m:r>
                              <a:rPr lang="en-US" sz="1600" i="1" dirty="0">
                                <a:latin typeface="Cambria Math"/>
                              </a:rPr>
                              <m:t>𝐾</m:t>
                            </m:r>
                          </m:e>
                          <m:sub>
                            <m:r>
                              <a:rPr lang="en-US" sz="1600" b="0" i="1" dirty="0" smtClean="0">
                                <a:latin typeface="Cambria Math"/>
                              </a:rPr>
                              <m:t>𝑃𝐷</m:t>
                            </m:r>
                          </m:sub>
                        </m:sSub>
                        <m:sSub>
                          <m:sSubPr>
                            <m:ctrlPr>
                              <a:rPr lang="en-US" sz="1600" i="1" dirty="0">
                                <a:latin typeface="Cambria Math" panose="02040503050406030204" pitchFamily="18" charset="0"/>
                              </a:rPr>
                            </m:ctrlPr>
                          </m:sSubPr>
                          <m:e>
                            <m:r>
                              <a:rPr lang="en-US" sz="1600" i="1" dirty="0">
                                <a:latin typeface="Cambria Math"/>
                              </a:rPr>
                              <m:t>𝐾</m:t>
                            </m:r>
                          </m:e>
                          <m:sub>
                            <m:r>
                              <a:rPr lang="en-US" sz="1600" i="1" dirty="0">
                                <a:latin typeface="Cambria Math"/>
                              </a:rPr>
                              <m:t>𝑉𝐶𝑂</m:t>
                            </m:r>
                          </m:sub>
                        </m:sSub>
                      </m:den>
                    </m:f>
                  </m:oMath>
                </a14:m>
                <a:r>
                  <a:rPr lang="en-US" sz="1600" dirty="0"/>
                  <a:t> </a:t>
                </a:r>
              </a:p>
              <a:p>
                <a:pPr marL="109728" indent="0">
                  <a:buNone/>
                </a:pPr>
                <a:r>
                  <a:rPr lang="en-US" sz="1600" dirty="0"/>
                  <a:t> to minimize the Phase Error (</a:t>
                </a:r>
                <a14:m>
                  <m:oMath xmlns:m="http://schemas.openxmlformats.org/officeDocument/2006/math">
                    <m:r>
                      <a:rPr lang="en-US" sz="1600" i="1" dirty="0">
                        <a:solidFill>
                          <a:srgbClr val="FFC000"/>
                        </a:solidFill>
                        <a:latin typeface="Cambria Math"/>
                        <a:ea typeface="Cambria Math"/>
                      </a:rPr>
                      <m:t>∆</m:t>
                    </m:r>
                    <m:r>
                      <a:rPr lang="en-US" sz="1600" i="1" dirty="0">
                        <a:solidFill>
                          <a:srgbClr val="FFC000"/>
                        </a:solidFill>
                        <a:latin typeface="Cambria Math"/>
                        <a:ea typeface="Cambria Math"/>
                      </a:rPr>
                      <m:t>∅</m:t>
                    </m:r>
                  </m:oMath>
                </a14:m>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a:rPr>
                          <m:t>𝐾</m:t>
                        </m:r>
                      </m:e>
                      <m:sub>
                        <m:r>
                          <a:rPr lang="en-US" sz="1600" i="1" dirty="0">
                            <a:latin typeface="Cambria Math"/>
                          </a:rPr>
                          <m:t>𝑃𝐷</m:t>
                        </m:r>
                      </m:sub>
                    </m:sSub>
                    <m:sSub>
                      <m:sSubPr>
                        <m:ctrlPr>
                          <a:rPr lang="en-US" sz="1600" i="1" dirty="0">
                            <a:latin typeface="Cambria Math" panose="02040503050406030204" pitchFamily="18" charset="0"/>
                          </a:rPr>
                        </m:ctrlPr>
                      </m:sSubPr>
                      <m:e>
                        <m:r>
                          <a:rPr lang="en-US" sz="1600" i="1" dirty="0">
                            <a:latin typeface="Cambria Math"/>
                          </a:rPr>
                          <m:t>𝐾</m:t>
                        </m:r>
                      </m:e>
                      <m:sub>
                        <m:r>
                          <a:rPr lang="en-US" sz="1600" i="1" dirty="0">
                            <a:latin typeface="Cambria Math"/>
                          </a:rPr>
                          <m:t>𝑉𝐶𝑂</m:t>
                        </m:r>
                      </m:sub>
                    </m:sSub>
                  </m:oMath>
                </a14:m>
                <a:r>
                  <a:rPr lang="en-US" sz="1600" dirty="0"/>
                  <a:t> must be maximized .</a:t>
                </a:r>
              </a:p>
              <a:p>
                <a:pPr marL="109728" indent="0">
                  <a:buNone/>
                </a:pPr>
                <a:endParaRPr lang="en-US" sz="1600" dirty="0"/>
              </a:p>
              <a:p>
                <a:pPr marL="109728" indent="0">
                  <a:buNone/>
                </a:pPr>
                <a:endParaRPr lang="en-US" sz="1600" dirty="0"/>
              </a:p>
              <a:p>
                <a:pPr marL="109728" indent="0">
                  <a:buNone/>
                </a:pPr>
                <a:endParaRPr lang="en-US" dirty="0"/>
              </a:p>
            </p:txBody>
          </p:sp>
        </mc:Choice>
        <mc:Fallback xmlns="">
          <p:sp>
            <p:nvSpPr>
              <p:cNvPr id="30" name="Content Placeholder 1"/>
              <p:cNvSpPr txBox="1">
                <a:spLocks noRot="1" noChangeAspect="1" noMove="1" noResize="1" noEditPoints="1" noAdjustHandles="1" noChangeArrowheads="1" noChangeShapeType="1" noTextEdit="1"/>
              </p:cNvSpPr>
              <p:nvPr/>
            </p:nvSpPr>
            <p:spPr>
              <a:xfrm>
                <a:off x="609600" y="4343400"/>
                <a:ext cx="8229600" cy="1905000"/>
              </a:xfrm>
              <a:prstGeom prst="rect">
                <a:avLst/>
              </a:prstGeom>
              <a:blipFill rotWithShape="1">
                <a:blip r:embed="rId8"/>
                <a:stretch>
                  <a:fillRect t="-2244"/>
                </a:stretch>
              </a:blipFill>
            </p:spPr>
            <p:txBody>
              <a:bodyPr/>
              <a:lstStyle/>
              <a:p>
                <a:r>
                  <a:rPr lang="en-US">
                    <a:noFill/>
                  </a:rPr>
                  <a:t> </a:t>
                </a:r>
              </a:p>
            </p:txBody>
          </p:sp>
        </mc:Fallback>
      </mc:AlternateContent>
      <p:cxnSp>
        <p:nvCxnSpPr>
          <p:cNvPr id="32" name="Straight Connector 31"/>
          <p:cNvCxnSpPr/>
          <p:nvPr/>
        </p:nvCxnSpPr>
        <p:spPr>
          <a:xfrm>
            <a:off x="3836079" y="249803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217079" y="2128698"/>
            <a:ext cx="0" cy="78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988479" y="2230556"/>
            <a:ext cx="609600" cy="430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653754" y="2036365"/>
            <a:ext cx="534121" cy="276999"/>
          </a:xfrm>
          <a:prstGeom prst="rect">
            <a:avLst/>
          </a:prstGeom>
          <a:noFill/>
        </p:spPr>
        <p:txBody>
          <a:bodyPr wrap="none" rtlCol="0">
            <a:spAutoFit/>
          </a:bodyPr>
          <a:lstStyle/>
          <a:p>
            <a:r>
              <a:rPr lang="en-US" sz="1200" dirty="0" err="1"/>
              <a:t>Vout</a:t>
            </a:r>
            <a:endParaRPr lang="en-US" sz="1200" dirty="0"/>
          </a:p>
        </p:txBody>
      </p:sp>
      <mc:AlternateContent xmlns:mc="http://schemas.openxmlformats.org/markup-compatibility/2006" xmlns:a14="http://schemas.microsoft.com/office/drawing/2010/main">
        <mc:Choice Requires="a14">
          <p:sp>
            <p:nvSpPr>
              <p:cNvPr id="46" name="TextBox 45"/>
              <p:cNvSpPr txBox="1"/>
              <p:nvPr/>
            </p:nvSpPr>
            <p:spPr>
              <a:xfrm>
                <a:off x="4458880" y="2522666"/>
                <a:ext cx="42030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a:ea typeface="Cambria Math"/>
                        </a:rPr>
                        <m:t>∆</m:t>
                      </m:r>
                      <m:r>
                        <a:rPr lang="en-US" sz="1200" i="1" dirty="0" smtClean="0">
                          <a:solidFill>
                            <a:schemeClr val="tx1"/>
                          </a:solidFill>
                          <a:latin typeface="Cambria Math"/>
                          <a:ea typeface="Cambria Math"/>
                        </a:rPr>
                        <m:t>∅</m:t>
                      </m:r>
                    </m:oMath>
                  </m:oMathPara>
                </a14:m>
                <a:endParaRPr lang="en-US" sz="1200" dirty="0">
                  <a:solidFill>
                    <a:schemeClr val="tx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458880" y="2522666"/>
                <a:ext cx="420308" cy="276999"/>
              </a:xfrm>
              <a:prstGeom prst="rect">
                <a:avLst/>
              </a:prstGeom>
              <a:blipFill rotWithShape="1">
                <a:blip r:embed="rId6"/>
                <a:stretch>
                  <a:fillRect/>
                </a:stretch>
              </a:blipFill>
            </p:spPr>
            <p:txBody>
              <a:bodyPr/>
              <a:lstStyle/>
              <a:p>
                <a:r>
                  <a:rPr lang="en-US">
                    <a:noFill/>
                  </a:rPr>
                  <a:t> </a:t>
                </a:r>
              </a:p>
            </p:txBody>
          </p:sp>
        </mc:Fallback>
      </mc:AlternateContent>
      <p:cxnSp>
        <p:nvCxnSpPr>
          <p:cNvPr id="47" name="Straight Connector 46"/>
          <p:cNvCxnSpPr/>
          <p:nvPr/>
        </p:nvCxnSpPr>
        <p:spPr>
          <a:xfrm>
            <a:off x="6198279" y="3588291"/>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579279" y="3218959"/>
            <a:ext cx="0" cy="78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579279" y="3320818"/>
            <a:ext cx="381000" cy="178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4217079" y="2036365"/>
            <a:ext cx="0" cy="8799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836079" y="249803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321130" y="2971504"/>
            <a:ext cx="618215" cy="246221"/>
          </a:xfrm>
          <a:prstGeom prst="rect">
            <a:avLst/>
          </a:prstGeom>
          <a:noFill/>
        </p:spPr>
        <p:txBody>
          <a:bodyPr wrap="square" rtlCol="0">
            <a:spAutoFit/>
          </a:bodyPr>
          <a:lstStyle/>
          <a:p>
            <a:r>
              <a:rPr lang="en-US" sz="1000" dirty="0" err="1"/>
              <a:t>Wout</a:t>
            </a:r>
            <a:endParaRPr lang="en-US" sz="1000" dirty="0"/>
          </a:p>
        </p:txBody>
      </p:sp>
      <p:sp>
        <p:nvSpPr>
          <p:cNvPr id="59" name="TextBox 58"/>
          <p:cNvSpPr txBox="1"/>
          <p:nvPr/>
        </p:nvSpPr>
        <p:spPr>
          <a:xfrm>
            <a:off x="6250309" y="3175959"/>
            <a:ext cx="365806" cy="246221"/>
          </a:xfrm>
          <a:prstGeom prst="rect">
            <a:avLst/>
          </a:prstGeom>
          <a:noFill/>
        </p:spPr>
        <p:txBody>
          <a:bodyPr wrap="none" rtlCol="0">
            <a:spAutoFit/>
          </a:bodyPr>
          <a:lstStyle/>
          <a:p>
            <a:r>
              <a:rPr lang="en-US" sz="1000" dirty="0"/>
              <a:t>w1</a:t>
            </a:r>
          </a:p>
        </p:txBody>
      </p:sp>
      <p:sp>
        <p:nvSpPr>
          <p:cNvPr id="60" name="TextBox 59"/>
          <p:cNvSpPr txBox="1"/>
          <p:nvPr/>
        </p:nvSpPr>
        <p:spPr>
          <a:xfrm>
            <a:off x="6283178" y="3376255"/>
            <a:ext cx="365806" cy="246221"/>
          </a:xfrm>
          <a:prstGeom prst="rect">
            <a:avLst/>
          </a:prstGeom>
          <a:noFill/>
        </p:spPr>
        <p:txBody>
          <a:bodyPr wrap="none" rtlCol="0">
            <a:spAutoFit/>
          </a:bodyPr>
          <a:lstStyle/>
          <a:p>
            <a:r>
              <a:rPr lang="en-US" sz="1000" dirty="0"/>
              <a:t>w0</a:t>
            </a:r>
          </a:p>
        </p:txBody>
      </p:sp>
      <p:cxnSp>
        <p:nvCxnSpPr>
          <p:cNvPr id="63" name="Straight Connector 62"/>
          <p:cNvCxnSpPr/>
          <p:nvPr/>
        </p:nvCxnSpPr>
        <p:spPr>
          <a:xfrm flipV="1">
            <a:off x="6595637" y="3299069"/>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731679" y="3296670"/>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6884079" y="3297110"/>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6804450" y="3299070"/>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6664668" y="3299068"/>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960279" y="3347008"/>
            <a:ext cx="0" cy="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960279" y="3420856"/>
            <a:ext cx="0" cy="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60279" y="3484018"/>
            <a:ext cx="0" cy="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960279" y="3542871"/>
            <a:ext cx="0" cy="4542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769779" y="3588291"/>
            <a:ext cx="349776" cy="246221"/>
          </a:xfrm>
          <a:prstGeom prst="rect">
            <a:avLst/>
          </a:prstGeom>
          <a:noFill/>
        </p:spPr>
        <p:txBody>
          <a:bodyPr wrap="none" rtlCol="0">
            <a:spAutoFit/>
          </a:bodyPr>
          <a:lstStyle/>
          <a:p>
            <a:r>
              <a:rPr lang="en-US" sz="1000" dirty="0"/>
              <a:t>V1</a:t>
            </a:r>
          </a:p>
        </p:txBody>
      </p:sp>
      <p:cxnSp>
        <p:nvCxnSpPr>
          <p:cNvPr id="80" name="Straight Arrow Connector 79"/>
          <p:cNvCxnSpPr/>
          <p:nvPr/>
        </p:nvCxnSpPr>
        <p:spPr>
          <a:xfrm flipH="1">
            <a:off x="5427663" y="2230556"/>
            <a:ext cx="161016" cy="2919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97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randombar(horizontal)">
                                      <p:cBhvr>
                                        <p:cTn id="16" dur="500"/>
                                        <p:tgtEl>
                                          <p:spTgt spid="35"/>
                                        </p:tgtEl>
                                      </p:cBhvr>
                                    </p:animEffect>
                                  </p:childTnLst>
                                </p:cTn>
                              </p:par>
                              <p:par>
                                <p:cTn id="17" presetID="14" presetClass="entr" presetSubtype="1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randombar(horizontal)">
                                      <p:cBhvr>
                                        <p:cTn id="19" dur="500"/>
                                        <p:tgtEl>
                                          <p:spTgt spid="3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horizontal)">
                                      <p:cBhvr>
                                        <p:cTn id="22" dur="500"/>
                                        <p:tgtEl>
                                          <p:spTgt spid="4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randombar(horizontal)">
                                      <p:cBhvr>
                                        <p:cTn id="25" dur="500"/>
                                        <p:tgtEl>
                                          <p:spTgt spid="46"/>
                                        </p:tgtEl>
                                      </p:cBhvr>
                                    </p:animEffect>
                                  </p:childTnLst>
                                </p:cTn>
                              </p:par>
                              <p:par>
                                <p:cTn id="26" presetID="14" presetClass="entr" presetSubtype="1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randombar(horizontal)">
                                      <p:cBhvr>
                                        <p:cTn id="28" dur="500"/>
                                        <p:tgtEl>
                                          <p:spTgt spid="51"/>
                                        </p:tgtEl>
                                      </p:cBhvr>
                                    </p:animEffect>
                                  </p:childTnLst>
                                </p:cTn>
                              </p:par>
                              <p:par>
                                <p:cTn id="29" presetID="14" presetClass="entr" presetSubtype="1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randombar(horizontal)">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0"/>
                                        <p:tgtEl>
                                          <p:spTgt spid="12"/>
                                        </p:tgtEl>
                                      </p:cBhvr>
                                    </p:animEffect>
                                    <p:anim calcmode="lin" valueType="num">
                                      <p:cBhvr>
                                        <p:cTn id="37" dur="2000" fill="hold"/>
                                        <p:tgtEl>
                                          <p:spTgt spid="12"/>
                                        </p:tgtEl>
                                        <p:attrNameLst>
                                          <p:attrName>ppt_w</p:attrName>
                                        </p:attrNameLst>
                                      </p:cBhvr>
                                      <p:tavLst>
                                        <p:tav tm="0" fmla="#ppt_w*sin(2.5*pi*$)">
                                          <p:val>
                                            <p:fltVal val="0"/>
                                          </p:val>
                                        </p:tav>
                                        <p:tav tm="100000">
                                          <p:val>
                                            <p:fltVal val="1"/>
                                          </p:val>
                                        </p:tav>
                                      </p:tavLst>
                                    </p:anim>
                                    <p:anim calcmode="lin" valueType="num">
                                      <p:cBhvr>
                                        <p:cTn id="3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xEl>
                                              <p:pRg st="3" end="3"/>
                                            </p:txEl>
                                          </p:spTgt>
                                        </p:tgtEl>
                                        <p:attrNameLst>
                                          <p:attrName>style.visibility</p:attrName>
                                        </p:attrNameLst>
                                      </p:cBhvr>
                                      <p:to>
                                        <p:strVal val="visible"/>
                                      </p:to>
                                    </p:set>
                                    <p:anim calcmode="lin" valueType="num">
                                      <p:cBhvr additive="base">
                                        <p:cTn id="43"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0">
                                            <p:txEl>
                                              <p:pRg st="4" end="4"/>
                                            </p:txEl>
                                          </p:spTgt>
                                        </p:tgtEl>
                                        <p:attrNameLst>
                                          <p:attrName>style.visibility</p:attrName>
                                        </p:attrNameLst>
                                      </p:cBhvr>
                                      <p:to>
                                        <p:strVal val="visible"/>
                                      </p:to>
                                    </p:set>
                                    <p:anim calcmode="lin" valueType="num">
                                      <p:cBhvr additive="base">
                                        <p:cTn id="49"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2" grpId="0" animBg="1"/>
      <p:bldP spid="45"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57200" y="1295400"/>
                <a:ext cx="8229600" cy="4373563"/>
              </a:xfrm>
            </p:spPr>
            <p:txBody>
              <a:bodyPr>
                <a:normAutofit fontScale="77500" lnSpcReduction="20000"/>
              </a:bodyPr>
              <a:lstStyle/>
              <a:p>
                <a:pPr algn="ctr"/>
                <a14:m>
                  <m:oMath xmlns:m="http://schemas.openxmlformats.org/officeDocument/2006/math">
                    <m:r>
                      <a:rPr lang="en-US" sz="3800" i="1" smtClean="0">
                        <a:latin typeface="Cambria Math"/>
                      </a:rPr>
                      <m:t>𝐹</m:t>
                    </m:r>
                    <m:d>
                      <m:dPr>
                        <m:ctrlPr>
                          <a:rPr lang="en-US" sz="3800" i="1">
                            <a:latin typeface="Cambria Math" panose="02040503050406030204" pitchFamily="18" charset="0"/>
                          </a:rPr>
                        </m:ctrlPr>
                      </m:dPr>
                      <m:e>
                        <m:r>
                          <a:rPr lang="en-US" sz="3800" i="1">
                            <a:latin typeface="Cambria Math"/>
                          </a:rPr>
                          <m:t>𝑠</m:t>
                        </m:r>
                      </m:e>
                    </m:d>
                  </m:oMath>
                </a14:m>
                <a:r>
                  <a:rPr lang="en-US" sz="3800" dirty="0"/>
                  <a:t>=1</a:t>
                </a:r>
              </a:p>
              <a:p>
                <a:pPr algn="ctr"/>
                <a:r>
                  <a:rPr lang="en-US" sz="3800" dirty="0"/>
                  <a:t>Loop Gain=</a:t>
                </a:r>
                <a14:m>
                  <m:oMath xmlns:m="http://schemas.openxmlformats.org/officeDocument/2006/math">
                    <m:f>
                      <m:fPr>
                        <m:ctrlPr>
                          <a:rPr lang="en-US" sz="3800" i="1">
                            <a:latin typeface="Cambria Math" panose="02040503050406030204" pitchFamily="18" charset="0"/>
                          </a:rPr>
                        </m:ctrlPr>
                      </m:fPr>
                      <m:num>
                        <m:sSub>
                          <m:sSubPr>
                            <m:ctrlPr>
                              <a:rPr lang="en-US" sz="3800" i="1">
                                <a:latin typeface="Cambria Math" panose="02040503050406030204" pitchFamily="18" charset="0"/>
                              </a:rPr>
                            </m:ctrlPr>
                          </m:sSubPr>
                          <m:e>
                            <m:sSub>
                              <m:sSubPr>
                                <m:ctrlPr>
                                  <a:rPr lang="en-US" sz="3800" i="1">
                                    <a:latin typeface="Cambria Math" panose="02040503050406030204" pitchFamily="18" charset="0"/>
                                  </a:rPr>
                                </m:ctrlPr>
                              </m:sSubPr>
                              <m:e>
                                <m:r>
                                  <a:rPr lang="en-US" sz="3800" i="1">
                                    <a:latin typeface="Cambria Math"/>
                                  </a:rPr>
                                  <m:t>𝐾</m:t>
                                </m:r>
                              </m:e>
                              <m:sub>
                                <m:r>
                                  <a:rPr lang="en-US" sz="3800" i="1">
                                    <a:latin typeface="Cambria Math"/>
                                  </a:rPr>
                                  <m:t>𝑃𝐷</m:t>
                                </m:r>
                              </m:sub>
                            </m:sSub>
                            <m:r>
                              <a:rPr lang="en-US" sz="3800" i="1">
                                <a:latin typeface="Cambria Math"/>
                              </a:rPr>
                              <m:t>𝐾</m:t>
                            </m:r>
                          </m:e>
                          <m:sub>
                            <m:r>
                              <a:rPr lang="en-US" sz="3800" i="1">
                                <a:latin typeface="Cambria Math"/>
                              </a:rPr>
                              <m:t>𝑉𝐶𝑂</m:t>
                            </m:r>
                          </m:sub>
                        </m:sSub>
                      </m:num>
                      <m:den>
                        <m:r>
                          <a:rPr lang="en-US" sz="3800" i="1">
                            <a:latin typeface="Cambria Math"/>
                          </a:rPr>
                          <m:t>𝑆</m:t>
                        </m:r>
                      </m:den>
                    </m:f>
                  </m:oMath>
                </a14:m>
                <a:endParaRPr lang="en-US" sz="3800" dirty="0"/>
              </a:p>
              <a:p>
                <a:pPr marL="109728" indent="0" algn="ctr">
                  <a:buNone/>
                </a:pPr>
                <a:endParaRPr lang="en-US" sz="3800" dirty="0"/>
              </a:p>
              <a:p>
                <a:pPr algn="ctr"/>
                <a:r>
                  <a:rPr lang="en-US" sz="3800" dirty="0"/>
                  <a:t>H(s)=</a:t>
                </a:r>
                <a14:m>
                  <m:oMath xmlns:m="http://schemas.openxmlformats.org/officeDocument/2006/math">
                    <m:f>
                      <m:fPr>
                        <m:ctrlPr>
                          <a:rPr lang="en-US" sz="3800" i="1">
                            <a:latin typeface="Cambria Math" panose="02040503050406030204" pitchFamily="18" charset="0"/>
                          </a:rPr>
                        </m:ctrlPr>
                      </m:fPr>
                      <m:num>
                        <m:sSub>
                          <m:sSubPr>
                            <m:ctrlPr>
                              <a:rPr lang="en-US" sz="3800" i="1">
                                <a:latin typeface="Cambria Math" panose="02040503050406030204" pitchFamily="18" charset="0"/>
                              </a:rPr>
                            </m:ctrlPr>
                          </m:sSubPr>
                          <m:e>
                            <m:r>
                              <a:rPr lang="en-US" sz="3800" i="1">
                                <a:latin typeface="Cambria Math"/>
                                <a:ea typeface="Cambria Math"/>
                              </a:rPr>
                              <m:t>𝜃</m:t>
                            </m:r>
                          </m:e>
                          <m:sub>
                            <m:r>
                              <a:rPr lang="en-US" sz="3800" i="1">
                                <a:latin typeface="Cambria Math"/>
                              </a:rPr>
                              <m:t>𝑜</m:t>
                            </m:r>
                          </m:sub>
                        </m:sSub>
                        <m:r>
                          <a:rPr lang="en-US" sz="3800" i="1">
                            <a:latin typeface="Cambria Math"/>
                          </a:rPr>
                          <m:t>(</m:t>
                        </m:r>
                        <m:r>
                          <a:rPr lang="en-US" sz="3800" i="1">
                            <a:latin typeface="Cambria Math"/>
                          </a:rPr>
                          <m:t>𝑠</m:t>
                        </m:r>
                        <m:r>
                          <a:rPr lang="en-US" sz="3800" i="1">
                            <a:latin typeface="Cambria Math"/>
                          </a:rPr>
                          <m:t>)</m:t>
                        </m:r>
                      </m:num>
                      <m:den>
                        <m:sSub>
                          <m:sSubPr>
                            <m:ctrlPr>
                              <a:rPr lang="en-US" sz="3800" i="1">
                                <a:latin typeface="Cambria Math" panose="02040503050406030204" pitchFamily="18" charset="0"/>
                              </a:rPr>
                            </m:ctrlPr>
                          </m:sSubPr>
                          <m:e>
                            <m:r>
                              <a:rPr lang="en-US" sz="3800" i="1">
                                <a:latin typeface="Cambria Math"/>
                                <a:ea typeface="Cambria Math"/>
                              </a:rPr>
                              <m:t>𝜃</m:t>
                            </m:r>
                          </m:e>
                          <m:sub>
                            <m:r>
                              <a:rPr lang="en-US" sz="3800" i="1">
                                <a:latin typeface="Cambria Math"/>
                              </a:rPr>
                              <m:t>𝑖</m:t>
                            </m:r>
                          </m:sub>
                        </m:sSub>
                        <m:r>
                          <a:rPr lang="en-US" sz="3800" i="1">
                            <a:latin typeface="Cambria Math"/>
                          </a:rPr>
                          <m:t>(</m:t>
                        </m:r>
                        <m:r>
                          <a:rPr lang="en-US" sz="3800" i="1">
                            <a:latin typeface="Cambria Math"/>
                          </a:rPr>
                          <m:t>𝑠</m:t>
                        </m:r>
                        <m:r>
                          <a:rPr lang="en-US" sz="3800" i="1">
                            <a:latin typeface="Cambria Math"/>
                          </a:rPr>
                          <m:t>)</m:t>
                        </m:r>
                      </m:den>
                    </m:f>
                  </m:oMath>
                </a14:m>
                <a:r>
                  <a:rPr lang="en-US" sz="3800" dirty="0"/>
                  <a:t>=</a:t>
                </a:r>
                <a14:m>
                  <m:oMath xmlns:m="http://schemas.openxmlformats.org/officeDocument/2006/math">
                    <m:f>
                      <m:fPr>
                        <m:ctrlPr>
                          <a:rPr lang="en-US" sz="3800" i="1">
                            <a:latin typeface="Cambria Math" panose="02040503050406030204" pitchFamily="18" charset="0"/>
                          </a:rPr>
                        </m:ctrlPr>
                      </m:fPr>
                      <m:num>
                        <m:r>
                          <a:rPr lang="en-US" sz="3800" b="0" i="1" smtClean="0">
                            <a:latin typeface="Cambria Math"/>
                          </a:rPr>
                          <m:t>𝐺</m:t>
                        </m:r>
                        <m:r>
                          <a:rPr lang="en-US" sz="3800" b="0" i="1" smtClean="0">
                            <a:latin typeface="Cambria Math"/>
                          </a:rPr>
                          <m:t>(</m:t>
                        </m:r>
                        <m:r>
                          <a:rPr lang="en-US" sz="3800" b="0" i="1" smtClean="0">
                            <a:latin typeface="Cambria Math"/>
                          </a:rPr>
                          <m:t>𝑠</m:t>
                        </m:r>
                        <m:r>
                          <a:rPr lang="en-US" sz="3800" b="0" i="1" smtClean="0">
                            <a:latin typeface="Cambria Math"/>
                          </a:rPr>
                          <m:t>)</m:t>
                        </m:r>
                      </m:num>
                      <m:den>
                        <m:r>
                          <a:rPr lang="en-US" sz="3800" b="0" i="1" smtClean="0">
                            <a:latin typeface="Cambria Math"/>
                          </a:rPr>
                          <m:t>1</m:t>
                        </m:r>
                        <m:r>
                          <a:rPr lang="en-US" sz="3800" i="1">
                            <a:latin typeface="Cambria Math"/>
                          </a:rPr>
                          <m:t>+</m:t>
                        </m:r>
                        <m:r>
                          <a:rPr lang="en-US" sz="3800" b="0" i="1" smtClean="0">
                            <a:latin typeface="Cambria Math"/>
                          </a:rPr>
                          <m:t>𝐺</m:t>
                        </m:r>
                        <m:r>
                          <a:rPr lang="en-US" sz="3800" b="0" i="1" smtClean="0">
                            <a:latin typeface="Cambria Math"/>
                          </a:rPr>
                          <m:t>(</m:t>
                        </m:r>
                        <m:r>
                          <a:rPr lang="en-US" sz="3800" b="0" i="1" smtClean="0">
                            <a:latin typeface="Cambria Math"/>
                          </a:rPr>
                          <m:t>𝑠</m:t>
                        </m:r>
                        <m:r>
                          <a:rPr lang="en-US" sz="3800" b="0" i="1" smtClean="0">
                            <a:latin typeface="Cambria Math"/>
                          </a:rPr>
                          <m:t>)</m:t>
                        </m:r>
                      </m:den>
                    </m:f>
                  </m:oMath>
                </a14:m>
                <a:r>
                  <a:rPr lang="en-US" sz="3800" dirty="0"/>
                  <a:t>=</a:t>
                </a:r>
                <a14:m>
                  <m:oMath xmlns:m="http://schemas.openxmlformats.org/officeDocument/2006/math">
                    <m:f>
                      <m:fPr>
                        <m:ctrlPr>
                          <a:rPr lang="en-US" sz="3800" i="1" smtClean="0">
                            <a:latin typeface="Cambria Math" panose="02040503050406030204" pitchFamily="18" charset="0"/>
                          </a:rPr>
                        </m:ctrlPr>
                      </m:fPr>
                      <m:num>
                        <m:f>
                          <m:fPr>
                            <m:ctrlPr>
                              <a:rPr lang="en-US" sz="3800" i="1">
                                <a:latin typeface="Cambria Math" panose="02040503050406030204" pitchFamily="18" charset="0"/>
                              </a:rPr>
                            </m:ctrlPr>
                          </m:fPr>
                          <m:num>
                            <m:sSub>
                              <m:sSubPr>
                                <m:ctrlPr>
                                  <a:rPr lang="en-US" sz="3800" i="1">
                                    <a:latin typeface="Cambria Math" panose="02040503050406030204" pitchFamily="18" charset="0"/>
                                  </a:rPr>
                                </m:ctrlPr>
                              </m:sSubPr>
                              <m:e>
                                <m:sSub>
                                  <m:sSubPr>
                                    <m:ctrlPr>
                                      <a:rPr lang="en-US" sz="3800" i="1">
                                        <a:latin typeface="Cambria Math" panose="02040503050406030204" pitchFamily="18" charset="0"/>
                                      </a:rPr>
                                    </m:ctrlPr>
                                  </m:sSubPr>
                                  <m:e>
                                    <m:r>
                                      <a:rPr lang="en-US" sz="3800" i="1">
                                        <a:latin typeface="Cambria Math"/>
                                      </a:rPr>
                                      <m:t>𝐾</m:t>
                                    </m:r>
                                  </m:e>
                                  <m:sub>
                                    <m:r>
                                      <a:rPr lang="en-US" sz="3800" i="1">
                                        <a:latin typeface="Cambria Math"/>
                                      </a:rPr>
                                      <m:t>𝑃𝐷</m:t>
                                    </m:r>
                                  </m:sub>
                                </m:sSub>
                                <m:r>
                                  <a:rPr lang="en-US" sz="3800" i="1">
                                    <a:latin typeface="Cambria Math"/>
                                  </a:rPr>
                                  <m:t>𝐾</m:t>
                                </m:r>
                              </m:e>
                              <m:sub>
                                <m:r>
                                  <a:rPr lang="en-US" sz="3800" i="1">
                                    <a:latin typeface="Cambria Math"/>
                                  </a:rPr>
                                  <m:t>𝑉𝐶𝑂</m:t>
                                </m:r>
                              </m:sub>
                            </m:sSub>
                          </m:num>
                          <m:den>
                            <m:r>
                              <a:rPr lang="en-US" sz="3800" i="1">
                                <a:latin typeface="Cambria Math"/>
                              </a:rPr>
                              <m:t>𝑆</m:t>
                            </m:r>
                          </m:den>
                        </m:f>
                      </m:num>
                      <m:den>
                        <m:r>
                          <a:rPr lang="en-US" sz="3800" b="0" i="1" smtClean="0">
                            <a:latin typeface="Cambria Math"/>
                          </a:rPr>
                          <m:t>1</m:t>
                        </m:r>
                        <m:r>
                          <a:rPr lang="en-US" sz="3800" i="1">
                            <a:latin typeface="Cambria Math"/>
                          </a:rPr>
                          <m:t>+</m:t>
                        </m:r>
                        <m:f>
                          <m:fPr>
                            <m:ctrlPr>
                              <a:rPr lang="en-US" sz="3800" i="1">
                                <a:latin typeface="Cambria Math" panose="02040503050406030204" pitchFamily="18" charset="0"/>
                              </a:rPr>
                            </m:ctrlPr>
                          </m:fPr>
                          <m:num>
                            <m:sSub>
                              <m:sSubPr>
                                <m:ctrlPr>
                                  <a:rPr lang="en-US" sz="3800" i="1">
                                    <a:latin typeface="Cambria Math" panose="02040503050406030204" pitchFamily="18" charset="0"/>
                                  </a:rPr>
                                </m:ctrlPr>
                              </m:sSubPr>
                              <m:e>
                                <m:sSub>
                                  <m:sSubPr>
                                    <m:ctrlPr>
                                      <a:rPr lang="en-US" sz="3800" i="1">
                                        <a:latin typeface="Cambria Math" panose="02040503050406030204" pitchFamily="18" charset="0"/>
                                      </a:rPr>
                                    </m:ctrlPr>
                                  </m:sSubPr>
                                  <m:e>
                                    <m:r>
                                      <a:rPr lang="en-US" sz="3800" i="1">
                                        <a:latin typeface="Cambria Math"/>
                                      </a:rPr>
                                      <m:t>𝐾</m:t>
                                    </m:r>
                                  </m:e>
                                  <m:sub>
                                    <m:r>
                                      <a:rPr lang="en-US" sz="3800" i="1">
                                        <a:latin typeface="Cambria Math"/>
                                      </a:rPr>
                                      <m:t>𝑃𝐷</m:t>
                                    </m:r>
                                  </m:sub>
                                </m:sSub>
                                <m:r>
                                  <a:rPr lang="en-US" sz="3800" i="1">
                                    <a:latin typeface="Cambria Math"/>
                                  </a:rPr>
                                  <m:t>𝐾</m:t>
                                </m:r>
                              </m:e>
                              <m:sub>
                                <m:r>
                                  <a:rPr lang="en-US" sz="3800" i="1">
                                    <a:latin typeface="Cambria Math"/>
                                  </a:rPr>
                                  <m:t>𝑉𝐶𝑂</m:t>
                                </m:r>
                              </m:sub>
                            </m:sSub>
                          </m:num>
                          <m:den>
                            <m:r>
                              <a:rPr lang="en-US" sz="3800" i="1">
                                <a:latin typeface="Cambria Math"/>
                              </a:rPr>
                              <m:t>𝑆</m:t>
                            </m:r>
                          </m:den>
                        </m:f>
                      </m:den>
                    </m:f>
                  </m:oMath>
                </a14:m>
                <a:r>
                  <a:rPr lang="en-US" sz="3800" dirty="0"/>
                  <a:t>=</a:t>
                </a:r>
                <a14:m>
                  <m:oMath xmlns:m="http://schemas.openxmlformats.org/officeDocument/2006/math">
                    <m:f>
                      <m:fPr>
                        <m:ctrlPr>
                          <a:rPr lang="en-US" sz="3800" i="1">
                            <a:latin typeface="Cambria Math" panose="02040503050406030204" pitchFamily="18" charset="0"/>
                          </a:rPr>
                        </m:ctrlPr>
                      </m:fPr>
                      <m:num>
                        <m:sSub>
                          <m:sSubPr>
                            <m:ctrlPr>
                              <a:rPr lang="en-US" sz="3800" i="1">
                                <a:latin typeface="Cambria Math" panose="02040503050406030204" pitchFamily="18" charset="0"/>
                              </a:rPr>
                            </m:ctrlPr>
                          </m:sSubPr>
                          <m:e>
                            <m:sSub>
                              <m:sSubPr>
                                <m:ctrlPr>
                                  <a:rPr lang="en-US" sz="3800" i="1">
                                    <a:latin typeface="Cambria Math" panose="02040503050406030204" pitchFamily="18" charset="0"/>
                                  </a:rPr>
                                </m:ctrlPr>
                              </m:sSubPr>
                              <m:e>
                                <m:r>
                                  <a:rPr lang="en-US" sz="3800" i="1">
                                    <a:latin typeface="Cambria Math"/>
                                  </a:rPr>
                                  <m:t>𝐾</m:t>
                                </m:r>
                              </m:e>
                              <m:sub>
                                <m:r>
                                  <a:rPr lang="en-US" sz="3800" i="1">
                                    <a:latin typeface="Cambria Math"/>
                                  </a:rPr>
                                  <m:t>𝑃𝐷</m:t>
                                </m:r>
                              </m:sub>
                            </m:sSub>
                            <m:r>
                              <a:rPr lang="en-US" sz="3800" i="1">
                                <a:latin typeface="Cambria Math"/>
                              </a:rPr>
                              <m:t>𝐾</m:t>
                            </m:r>
                          </m:e>
                          <m:sub>
                            <m:r>
                              <a:rPr lang="en-US" sz="3800" i="1">
                                <a:latin typeface="Cambria Math"/>
                              </a:rPr>
                              <m:t>𝑉𝐶𝑂</m:t>
                            </m:r>
                          </m:sub>
                        </m:sSub>
                      </m:num>
                      <m:den>
                        <m:r>
                          <a:rPr lang="en-US" sz="3800" i="1">
                            <a:latin typeface="Cambria Math"/>
                          </a:rPr>
                          <m:t>𝑠</m:t>
                        </m:r>
                        <m:r>
                          <a:rPr lang="en-US" sz="3800" i="1">
                            <a:latin typeface="Cambria Math"/>
                          </a:rPr>
                          <m:t>+</m:t>
                        </m:r>
                        <m:sSub>
                          <m:sSubPr>
                            <m:ctrlPr>
                              <a:rPr lang="en-US" sz="3800" i="1">
                                <a:latin typeface="Cambria Math" panose="02040503050406030204" pitchFamily="18" charset="0"/>
                              </a:rPr>
                            </m:ctrlPr>
                          </m:sSubPr>
                          <m:e>
                            <m:sSub>
                              <m:sSubPr>
                                <m:ctrlPr>
                                  <a:rPr lang="en-US" sz="3800" i="1">
                                    <a:latin typeface="Cambria Math" panose="02040503050406030204" pitchFamily="18" charset="0"/>
                                  </a:rPr>
                                </m:ctrlPr>
                              </m:sSubPr>
                              <m:e>
                                <m:r>
                                  <a:rPr lang="en-US" sz="3800" i="1">
                                    <a:latin typeface="Cambria Math"/>
                                  </a:rPr>
                                  <m:t>𝐾</m:t>
                                </m:r>
                              </m:e>
                              <m:sub>
                                <m:r>
                                  <a:rPr lang="en-US" sz="3800" i="1">
                                    <a:latin typeface="Cambria Math"/>
                                  </a:rPr>
                                  <m:t>𝑃𝐷</m:t>
                                </m:r>
                              </m:sub>
                            </m:sSub>
                            <m:r>
                              <a:rPr lang="en-US" sz="3800" i="1">
                                <a:latin typeface="Cambria Math"/>
                              </a:rPr>
                              <m:t>𝐾</m:t>
                            </m:r>
                          </m:e>
                          <m:sub>
                            <m:r>
                              <a:rPr lang="en-US" sz="3800" i="1">
                                <a:latin typeface="Cambria Math"/>
                              </a:rPr>
                              <m:t>𝑉𝐶𝑂</m:t>
                            </m:r>
                          </m:sub>
                        </m:sSub>
                      </m:den>
                    </m:f>
                  </m:oMath>
                </a14:m>
                <a:endParaRPr lang="en-US" sz="3800" dirty="0"/>
              </a:p>
              <a:p>
                <a:pPr marL="109728" indent="0">
                  <a:buNone/>
                </a:pPr>
                <a:endParaRPr lang="en-US" sz="3800" dirty="0"/>
              </a:p>
              <a:p>
                <a:pPr marL="109728" indent="0">
                  <a:buNone/>
                </a:pPr>
                <a:r>
                  <a:rPr lang="en-US" sz="3400" dirty="0"/>
                  <a:t>it is usually Needed a High Gain for good Tracking  so it forces High Bandwidth ,therefore if we want Narrow bandwidth is Incompatible with good Tracking .</a:t>
                </a:r>
              </a:p>
              <a:p>
                <a:pPr marL="109728" indent="0">
                  <a:buNone/>
                </a:pPr>
                <a:endParaRPr lang="en-US" sz="3400" dirty="0"/>
              </a:p>
              <a:p>
                <a:pPr marL="109728" indent="0">
                  <a:buNone/>
                </a:pPr>
                <a:endParaRPr lang="en-US" sz="3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57200" y="1295400"/>
                <a:ext cx="8229600" cy="4373563"/>
              </a:xfrm>
              <a:blipFill>
                <a:blip r:embed="rId2"/>
                <a:stretch>
                  <a:fillRect t="-29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FIRST ORDER PLL</a:t>
            </a:r>
          </a:p>
        </p:txBody>
      </p:sp>
    </p:spTree>
    <p:extLst>
      <p:ext uri="{BB962C8B-B14F-4D97-AF65-F5344CB8AC3E}">
        <p14:creationId xmlns:p14="http://schemas.microsoft.com/office/powerpoint/2010/main" val="11540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92500" lnSpcReduction="10000"/>
              </a:bodyPr>
              <a:lstStyle/>
              <a:p>
                <a:r>
                  <a:rPr lang="en-US" dirty="0"/>
                  <a:t>The vast majority of PLL are Second order PLL’S which means the degree of the denominator are 2.</a:t>
                </a:r>
              </a:p>
              <a:p>
                <a:pPr marL="109728" indent="0">
                  <a:buNone/>
                </a:pPr>
                <a:r>
                  <a:rPr lang="en-US" dirty="0"/>
                  <a:t>Transfer Function yield:</a:t>
                </a:r>
              </a:p>
              <a:p>
                <a:pPr marL="109728" indent="0" algn="ctr">
                  <a:buNone/>
                </a:pPr>
                <a:r>
                  <a:rPr lang="en-US" dirty="0"/>
                  <a:t>H(s)=</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ea typeface="Cambria Math"/>
                              </a:rPr>
                              <m:t>𝜃</m:t>
                            </m:r>
                          </m:e>
                          <m:sub>
                            <m:r>
                              <a:rPr lang="en-US" i="1">
                                <a:latin typeface="Cambria Math"/>
                              </a:rPr>
                              <m:t>𝑜</m:t>
                            </m:r>
                          </m:sub>
                        </m:sSub>
                        <m:r>
                          <a:rPr lang="en-US" i="1">
                            <a:latin typeface="Cambria Math"/>
                          </a:rPr>
                          <m:t>(</m:t>
                        </m:r>
                        <m:r>
                          <a:rPr lang="en-US" i="1">
                            <a:latin typeface="Cambria Math"/>
                          </a:rPr>
                          <m:t>𝑠</m:t>
                        </m:r>
                        <m:r>
                          <a:rPr lang="en-US" i="1">
                            <a:latin typeface="Cambria Math"/>
                          </a:rPr>
                          <m:t>)</m:t>
                        </m:r>
                      </m:num>
                      <m:den>
                        <m:sSub>
                          <m:sSubPr>
                            <m:ctrlPr>
                              <a:rPr lang="en-US" i="1">
                                <a:latin typeface="Cambria Math" panose="02040503050406030204" pitchFamily="18" charset="0"/>
                              </a:rPr>
                            </m:ctrlPr>
                          </m:sSubPr>
                          <m:e>
                            <m:r>
                              <a:rPr lang="en-US" i="1">
                                <a:latin typeface="Cambria Math"/>
                                <a:ea typeface="Cambria Math"/>
                              </a:rPr>
                              <m:t>𝜃</m:t>
                            </m:r>
                          </m:e>
                          <m:sub>
                            <m:r>
                              <a:rPr lang="en-US" i="1">
                                <a:latin typeface="Cambria Math"/>
                              </a:rPr>
                              <m:t>𝑖</m:t>
                            </m:r>
                          </m:sub>
                        </m:sSub>
                        <m:r>
                          <a:rPr lang="en-US" i="1">
                            <a:latin typeface="Cambria Math"/>
                          </a:rPr>
                          <m:t>(</m:t>
                        </m:r>
                        <m:r>
                          <a:rPr lang="en-US" i="1">
                            <a:latin typeface="Cambria Math"/>
                          </a:rPr>
                          <m:t>𝑠</m:t>
                        </m:r>
                        <m:r>
                          <a:rPr lang="en-US" i="1">
                            <a:latin typeface="Cambria Math"/>
                          </a:rPr>
                          <m:t>)</m:t>
                        </m:r>
                      </m:den>
                    </m:f>
                  </m:oMath>
                </a14:m>
                <a:r>
                  <a:rPr lang="en-US" dirty="0"/>
                  <a:t>=</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𝐾</m:t>
                                </m:r>
                              </m:e>
                              <m:sub>
                                <m:r>
                                  <a:rPr lang="en-US" i="1">
                                    <a:latin typeface="Cambria Math"/>
                                  </a:rPr>
                                  <m:t>𝑃𝐷</m:t>
                                </m:r>
                              </m:sub>
                            </m:sSub>
                            <m:r>
                              <a:rPr lang="en-US" i="1">
                                <a:latin typeface="Cambria Math"/>
                              </a:rPr>
                              <m:t>𝐾</m:t>
                            </m:r>
                          </m:e>
                          <m:sub>
                            <m:r>
                              <a:rPr lang="en-US" i="1">
                                <a:latin typeface="Cambria Math"/>
                              </a:rPr>
                              <m:t>𝑉𝐶𝑂</m:t>
                            </m:r>
                          </m:sub>
                        </m:sSub>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𝐾</m:t>
                                </m:r>
                              </m:e>
                              <m:sub>
                                <m:r>
                                  <a:rPr lang="en-US" i="1" dirty="0">
                                    <a:latin typeface="Cambria Math"/>
                                  </a:rPr>
                                  <m:t>1</m:t>
                                </m:r>
                              </m:sub>
                            </m:sSub>
                            <m:r>
                              <a:rPr lang="en-US" i="1">
                                <a:latin typeface="Cambria Math"/>
                                <a:ea typeface="Cambria Math"/>
                              </a:rPr>
                              <m:t>𝑠</m:t>
                            </m:r>
                            <m:r>
                              <a:rPr lang="en-US" i="1">
                                <a:latin typeface="Cambria Math"/>
                                <a:ea typeface="Cambria Math"/>
                              </a:rPr>
                              <m:t>+</m:t>
                            </m:r>
                            <m:sSub>
                              <m:sSubPr>
                                <m:ctrlPr>
                                  <a:rPr lang="en-US" i="1" dirty="0">
                                    <a:latin typeface="Cambria Math" panose="02040503050406030204" pitchFamily="18" charset="0"/>
                                  </a:rPr>
                                </m:ctrlPr>
                              </m:sSubPr>
                              <m:e>
                                <m:r>
                                  <a:rPr lang="en-US" i="1" dirty="0">
                                    <a:latin typeface="Cambria Math"/>
                                  </a:rPr>
                                  <m:t>𝐾</m:t>
                                </m:r>
                              </m:e>
                              <m:sub>
                                <m:r>
                                  <a:rPr lang="en-US" i="1" dirty="0">
                                    <a:latin typeface="Cambria Math"/>
                                  </a:rPr>
                                  <m:t>2</m:t>
                                </m:r>
                              </m:sub>
                            </m:sSub>
                          </m:e>
                        </m:d>
                      </m:num>
                      <m:den>
                        <m:sSup>
                          <m:sSupPr>
                            <m:ctrlPr>
                              <a:rPr lang="en-US" i="1">
                                <a:latin typeface="Cambria Math" panose="02040503050406030204" pitchFamily="18" charset="0"/>
                              </a:rPr>
                            </m:ctrlPr>
                          </m:sSupPr>
                          <m:e>
                            <m:r>
                              <a:rPr lang="en-US" i="1">
                                <a:latin typeface="Cambria Math"/>
                              </a:rPr>
                              <m:t>𝑠</m:t>
                            </m:r>
                          </m:e>
                          <m:sup>
                            <m:r>
                              <a:rPr lang="en-US" i="1">
                                <a:latin typeface="Cambria Math"/>
                              </a:rPr>
                              <m:t>2</m:t>
                            </m:r>
                          </m:sup>
                        </m:sSup>
                        <m:r>
                          <a:rPr lang="en-US" i="1">
                            <a:latin typeface="Cambria Math"/>
                          </a:rPr>
                          <m:t>+</m:t>
                        </m:r>
                        <m:r>
                          <a:rPr lang="en-US" i="1">
                            <a:latin typeface="Cambria Math"/>
                          </a:rPr>
                          <m:t>𝑠</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𝐾</m:t>
                                </m:r>
                              </m:e>
                              <m:sub>
                                <m:r>
                                  <a:rPr lang="en-US" i="1">
                                    <a:latin typeface="Cambria Math"/>
                                  </a:rPr>
                                  <m:t>𝑃𝐷</m:t>
                                </m:r>
                              </m:sub>
                            </m:sSub>
                            <m:r>
                              <a:rPr lang="en-US" i="1">
                                <a:latin typeface="Cambria Math"/>
                              </a:rPr>
                              <m:t>𝐾</m:t>
                            </m:r>
                          </m:e>
                          <m:sub>
                            <m:r>
                              <a:rPr lang="en-US" i="1">
                                <a:latin typeface="Cambria Math"/>
                              </a:rPr>
                              <m:t>𝑉𝐶𝑂</m:t>
                            </m:r>
                          </m:sub>
                        </m:sSub>
                        <m:sSub>
                          <m:sSubPr>
                            <m:ctrlPr>
                              <a:rPr lang="en-US" i="1" dirty="0">
                                <a:latin typeface="Cambria Math" panose="02040503050406030204" pitchFamily="18" charset="0"/>
                              </a:rPr>
                            </m:ctrlPr>
                          </m:sSubPr>
                          <m:e>
                            <m:r>
                              <a:rPr lang="en-US" i="1" dirty="0">
                                <a:latin typeface="Cambria Math"/>
                              </a:rPr>
                              <m:t>𝐾</m:t>
                            </m:r>
                          </m:e>
                          <m:sub>
                            <m:r>
                              <a:rPr lang="en-US" i="1" dirty="0">
                                <a:latin typeface="Cambria Math"/>
                              </a:rPr>
                              <m:t>1</m:t>
                            </m:r>
                          </m:sub>
                        </m:sSub>
                        <m:r>
                          <a:rPr lang="en-US" i="1" dirty="0">
                            <a:latin typeface="Cambria Math"/>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𝐾</m:t>
                                </m:r>
                              </m:e>
                              <m:sub>
                                <m:r>
                                  <a:rPr lang="en-US" i="1">
                                    <a:latin typeface="Cambria Math"/>
                                  </a:rPr>
                                  <m:t>𝑃𝐷</m:t>
                                </m:r>
                              </m:sub>
                            </m:sSub>
                            <m:sSub>
                              <m:sSubPr>
                                <m:ctrlPr>
                                  <a:rPr lang="en-US" i="1">
                                    <a:latin typeface="Cambria Math" panose="02040503050406030204" pitchFamily="18" charset="0"/>
                                  </a:rPr>
                                </m:ctrlPr>
                              </m:sSubPr>
                              <m:e>
                                <m:r>
                                  <a:rPr lang="en-US" i="1">
                                    <a:latin typeface="Cambria Math"/>
                                  </a:rPr>
                                  <m:t>𝐾</m:t>
                                </m:r>
                              </m:e>
                              <m:sub>
                                <m:r>
                                  <a:rPr lang="en-US" i="1">
                                    <a:latin typeface="Cambria Math"/>
                                  </a:rPr>
                                  <m:t>𝑉𝐶𝑂</m:t>
                                </m:r>
                              </m:sub>
                            </m:sSub>
                            <m:r>
                              <a:rPr lang="en-US" i="1">
                                <a:latin typeface="Cambria Math"/>
                              </a:rPr>
                              <m:t>𝐾</m:t>
                            </m:r>
                          </m:e>
                          <m:sub>
                            <m:r>
                              <a:rPr lang="en-US" i="1">
                                <a:latin typeface="Cambria Math"/>
                              </a:rPr>
                              <m:t>2</m:t>
                            </m:r>
                          </m:sub>
                        </m:sSub>
                      </m:den>
                    </m:f>
                  </m:oMath>
                </a14:m>
                <a:endParaRPr lang="en-US" dirty="0"/>
              </a:p>
              <a:p>
                <a:endParaRPr lang="en-US" dirty="0"/>
              </a:p>
              <a:p>
                <a:r>
                  <a:rPr lang="en-US" dirty="0"/>
                  <a:t>In order to reach this H(s) First we will define F(s):</a:t>
                </a:r>
              </a:p>
              <a:p>
                <a:pPr marL="109728" indent="0">
                  <a:buNone/>
                </a:pPr>
                <a:r>
                  <a:rPr lang="en-US" dirty="0"/>
                  <a:t>F(s) Is defined as F(s)=</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𝐾</m:t>
                        </m:r>
                      </m:e>
                      <m:sub>
                        <m:r>
                          <a:rPr lang="en-US" b="0" i="1" dirty="0" smtClean="0">
                            <a:latin typeface="Cambria Math"/>
                          </a:rPr>
                          <m:t>1</m:t>
                        </m:r>
                      </m:sub>
                    </m:sSub>
                  </m:oMath>
                </a14:m>
                <a:r>
                  <a:rPr lang="en-US" dirty="0"/>
                  <a:t>+</a:t>
                </a:r>
                <a14:m>
                  <m:oMath xmlns:m="http://schemas.openxmlformats.org/officeDocument/2006/math">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a:rPr>
                              <m:t>𝐾</m:t>
                            </m:r>
                          </m:e>
                          <m:sub>
                            <m:r>
                              <a:rPr lang="en-US" b="0" i="1" dirty="0" smtClean="0">
                                <a:latin typeface="Cambria Math"/>
                              </a:rPr>
                              <m:t>2</m:t>
                            </m:r>
                          </m:sub>
                        </m:sSub>
                      </m:num>
                      <m:den>
                        <m:r>
                          <a:rPr lang="en-US" b="0" i="1" smtClean="0">
                            <a:latin typeface="Cambria Math"/>
                            <a:ea typeface="Cambria Math"/>
                          </a:rPr>
                          <m:t>𝑠</m:t>
                        </m:r>
                      </m:den>
                    </m:f>
                  </m:oMath>
                </a14:m>
                <a:r>
                  <a:rPr lang="en-US" dirty="0"/>
                  <a:t> </a:t>
                </a:r>
              </a:p>
              <a:p>
                <a:pPr marL="109728" indent="0">
                  <a:buNone/>
                </a:pPr>
                <a:r>
                  <a:rPr lang="en-US" dirty="0"/>
                  <a:t>F(s)=-</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ea typeface="Cambria Math"/>
                              </a:rPr>
                            </m:ctrlPr>
                          </m:sSubPr>
                          <m:e>
                            <m:r>
                              <a:rPr lang="en-US" i="1">
                                <a:latin typeface="Cambria Math"/>
                                <a:ea typeface="Cambria Math"/>
                              </a:rPr>
                              <m:t>𝑠</m:t>
                            </m:r>
                            <m:r>
                              <a:rPr lang="en-US" i="1">
                                <a:latin typeface="Cambria Math"/>
                                <a:ea typeface="Cambria Math"/>
                              </a:rPr>
                              <m:t>𝜏</m:t>
                            </m:r>
                          </m:e>
                          <m:sub>
                            <m:r>
                              <a:rPr lang="en-US" i="1">
                                <a:latin typeface="Cambria Math"/>
                                <a:ea typeface="Cambria Math"/>
                              </a:rPr>
                              <m:t>1</m:t>
                            </m:r>
                          </m:sub>
                        </m:sSub>
                        <m:r>
                          <a:rPr lang="en-US" i="1">
                            <a:latin typeface="Cambria Math"/>
                            <a:ea typeface="Cambria Math"/>
                          </a:rPr>
                          <m:t>+</m:t>
                        </m:r>
                        <m:r>
                          <a:rPr lang="en-US" i="1">
                            <a:latin typeface="Cambria Math"/>
                            <a:ea typeface="Cambria Math"/>
                          </a:rPr>
                          <m:t>1</m:t>
                        </m:r>
                      </m:num>
                      <m:den>
                        <m:r>
                          <a:rPr lang="en-US" i="1">
                            <a:latin typeface="Cambria Math"/>
                          </a:rPr>
                          <m:t>𝑠</m:t>
                        </m:r>
                        <m:sSub>
                          <m:sSubPr>
                            <m:ctrlPr>
                              <a:rPr lang="en-US" i="1">
                                <a:latin typeface="Cambria Math" panose="02040503050406030204" pitchFamily="18" charset="0"/>
                                <a:ea typeface="Cambria Math"/>
                              </a:rPr>
                            </m:ctrlPr>
                          </m:sSubPr>
                          <m:e>
                            <m:r>
                              <a:rPr lang="en-US" i="1">
                                <a:latin typeface="Cambria Math"/>
                                <a:ea typeface="Cambria Math"/>
                              </a:rPr>
                              <m:t>𝜏</m:t>
                            </m:r>
                          </m:e>
                          <m:sub>
                            <m:r>
                              <a:rPr lang="en-US" i="1">
                                <a:latin typeface="Cambria Math"/>
                                <a:ea typeface="Cambria Math"/>
                              </a:rPr>
                              <m:t>1</m:t>
                            </m:r>
                          </m:sub>
                        </m:sSub>
                      </m:den>
                    </m:f>
                  </m:oMath>
                </a14:m>
                <a:r>
                  <a:rPr lang="en-US" dirty="0"/>
                  <a:t> =-(</a:t>
                </a:r>
                <a14:m>
                  <m:oMath xmlns:m="http://schemas.openxmlformats.org/officeDocument/2006/math">
                    <m:f>
                      <m:fPr>
                        <m:ctrlPr>
                          <a:rPr lang="en-US" i="1" dirty="0">
                            <a:latin typeface="Cambria Math" panose="02040503050406030204" pitchFamily="18" charset="0"/>
                          </a:rPr>
                        </m:ctrlPr>
                      </m:fPr>
                      <m:num>
                        <m:sSub>
                          <m:sSubPr>
                            <m:ctrlPr>
                              <a:rPr lang="en-US" i="1">
                                <a:latin typeface="Cambria Math" panose="02040503050406030204" pitchFamily="18" charset="0"/>
                                <a:ea typeface="Cambria Math"/>
                              </a:rPr>
                            </m:ctrlPr>
                          </m:sSubPr>
                          <m:e>
                            <m:r>
                              <a:rPr lang="en-US" i="1">
                                <a:latin typeface="Cambria Math"/>
                                <a:ea typeface="Cambria Math"/>
                              </a:rPr>
                              <m:t>𝜏</m:t>
                            </m:r>
                          </m:e>
                          <m:sub>
                            <m:r>
                              <a:rPr lang="en-US" i="1">
                                <a:latin typeface="Cambria Math"/>
                                <a:ea typeface="Cambria Math"/>
                              </a:rPr>
                              <m:t>2</m:t>
                            </m:r>
                          </m:sub>
                        </m:sSub>
                      </m:num>
                      <m:den>
                        <m:sSub>
                          <m:sSubPr>
                            <m:ctrlPr>
                              <a:rPr lang="en-US" i="1">
                                <a:latin typeface="Cambria Math" panose="02040503050406030204" pitchFamily="18" charset="0"/>
                                <a:ea typeface="Cambria Math"/>
                              </a:rPr>
                            </m:ctrlPr>
                          </m:sSubPr>
                          <m:e>
                            <m:r>
                              <a:rPr lang="en-US" i="1">
                                <a:latin typeface="Cambria Math"/>
                                <a:ea typeface="Cambria Math"/>
                              </a:rPr>
                              <m:t>𝜏</m:t>
                            </m:r>
                          </m:e>
                          <m:sub>
                            <m:r>
                              <a:rPr lang="en-US" i="1">
                                <a:latin typeface="Cambria Math"/>
                                <a:ea typeface="Cambria Math"/>
                              </a:rPr>
                              <m:t>1</m:t>
                            </m:r>
                          </m:sub>
                        </m:sSub>
                      </m:den>
                    </m:f>
                  </m:oMath>
                </a14:m>
                <a:r>
                  <a:rPr lang="en-US" dirty="0"/>
                  <a:t>+</a:t>
                </a:r>
                <a14:m>
                  <m:oMath xmlns:m="http://schemas.openxmlformats.org/officeDocument/2006/math">
                    <m:f>
                      <m:fPr>
                        <m:ctrlPr>
                          <a:rPr lang="en-US" i="1" dirty="0">
                            <a:latin typeface="Cambria Math" panose="02040503050406030204" pitchFamily="18" charset="0"/>
                          </a:rPr>
                        </m:ctrlPr>
                      </m:fPr>
                      <m:num>
                        <m:r>
                          <a:rPr lang="en-US" i="1">
                            <a:latin typeface="Cambria Math"/>
                            <a:ea typeface="Cambria Math"/>
                          </a:rPr>
                          <m:t>1</m:t>
                        </m:r>
                      </m:num>
                      <m:den>
                        <m:sSub>
                          <m:sSubPr>
                            <m:ctrlPr>
                              <a:rPr lang="en-US" i="1">
                                <a:latin typeface="Cambria Math" panose="02040503050406030204" pitchFamily="18" charset="0"/>
                                <a:ea typeface="Cambria Math"/>
                              </a:rPr>
                            </m:ctrlPr>
                          </m:sSubPr>
                          <m:e>
                            <m:r>
                              <a:rPr lang="en-US" i="1">
                                <a:latin typeface="Cambria Math"/>
                                <a:ea typeface="Cambria Math"/>
                              </a:rPr>
                              <m:t>𝑠</m:t>
                            </m:r>
                            <m:r>
                              <a:rPr lang="en-US" i="1">
                                <a:latin typeface="Cambria Math"/>
                                <a:ea typeface="Cambria Math"/>
                              </a:rPr>
                              <m:t>𝜏</m:t>
                            </m:r>
                          </m:e>
                          <m:sub>
                            <m:r>
                              <a:rPr lang="en-US" i="1">
                                <a:latin typeface="Cambria Math"/>
                                <a:ea typeface="Cambria Math"/>
                              </a:rPr>
                              <m:t>1</m:t>
                            </m:r>
                          </m:sub>
                        </m:sSub>
                      </m:den>
                    </m:f>
                  </m:oMath>
                </a14:m>
                <a:r>
                  <a:rPr lang="en-US" dirty="0"/>
                  <a:t>)</a:t>
                </a:r>
              </a:p>
              <a:p>
                <a:pPr marL="109728" indent="0" algn="ctr">
                  <a:buNone/>
                </a:pPr>
                <a:r>
                  <a:rPr lang="en-US" dirty="0"/>
                  <a:t>PI=</a:t>
                </a:r>
                <a:r>
                  <a:rPr lang="en-US" dirty="0" err="1"/>
                  <a:t>Propotional+Integral</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t="-1617" r="-963" b="-107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Second Order PLL</a:t>
            </a:r>
          </a:p>
        </p:txBody>
      </p:sp>
    </p:spTree>
    <p:extLst>
      <p:ext uri="{BB962C8B-B14F-4D97-AF65-F5344CB8AC3E}">
        <p14:creationId xmlns:p14="http://schemas.microsoft.com/office/powerpoint/2010/main" val="4061868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590800"/>
            <a:ext cx="8229600" cy="1143000"/>
          </a:xfrm>
        </p:spPr>
        <p:txBody>
          <a:bodyPr/>
          <a:lstStyle/>
          <a:p>
            <a:pPr algn="ctr"/>
            <a:r>
              <a:rPr lang="en-US" dirty="0"/>
              <a:t>SMALL TRANSIENTS</a:t>
            </a:r>
          </a:p>
        </p:txBody>
      </p:sp>
    </p:spTree>
    <p:extLst>
      <p:ext uri="{BB962C8B-B14F-4D97-AF65-F5344CB8AC3E}">
        <p14:creationId xmlns:p14="http://schemas.microsoft.com/office/powerpoint/2010/main" val="526896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Let’s assume a phase step</a:t>
                </a:r>
              </a:p>
              <a:p>
                <a:r>
                  <a:rPr lang="en-US" dirty="0"/>
                  <a:t>While the input and output waveforms expressed in:</a:t>
                </a:r>
              </a:p>
              <a:p>
                <a:pPr marL="109728" indent="0" algn="ctr">
                  <a:buNone/>
                </a:pP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a:rPr>
                          <m:t>𝑉</m:t>
                        </m:r>
                      </m:e>
                      <m:sub>
                        <m:r>
                          <a:rPr lang="en-US" i="1">
                            <a:solidFill>
                              <a:srgbClr val="00B050"/>
                            </a:solidFill>
                            <a:latin typeface="Cambria Math"/>
                          </a:rPr>
                          <m:t>𝑖𝑛</m:t>
                        </m:r>
                      </m:sub>
                    </m:sSub>
                  </m:oMath>
                </a14:m>
                <a:r>
                  <a:rPr lang="en-US" dirty="0">
                    <a:solidFill>
                      <a:srgbClr val="00B050"/>
                    </a:solidFill>
                  </a:rPr>
                  <a:t>(t)=</a:t>
                </a:r>
                <a14:m>
                  <m:oMath xmlns:m="http://schemas.openxmlformats.org/officeDocument/2006/math">
                    <m:sSub>
                      <m:sSubPr>
                        <m:ctrlPr>
                          <a:rPr lang="en-US" i="1">
                            <a:latin typeface="Cambria Math" panose="02040503050406030204" pitchFamily="18" charset="0"/>
                          </a:rPr>
                        </m:ctrlPr>
                      </m:sSubPr>
                      <m:e>
                        <m:r>
                          <a:rPr lang="en-US" i="1">
                            <a:latin typeface="Cambria Math"/>
                          </a:rPr>
                          <m:t>𝑉</m:t>
                        </m:r>
                      </m:e>
                      <m:sub>
                        <m:r>
                          <a:rPr lang="en-US" i="1">
                            <a:latin typeface="Cambria Math"/>
                          </a:rPr>
                          <m:t>𝑖𝑛</m:t>
                        </m:r>
                      </m:sub>
                    </m:sSub>
                    <m:r>
                      <m:rPr>
                        <m:sty m:val="p"/>
                      </m:rPr>
                      <a:rPr lang="en-US">
                        <a:latin typeface="Cambria Math"/>
                      </a:rPr>
                      <m:t>cos</m:t>
                    </m:r>
                    <m:d>
                      <m:dPr>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𝑤</m:t>
                            </m:r>
                          </m:e>
                          <m:sub>
                            <m:r>
                              <a:rPr lang="en-US" i="1" dirty="0">
                                <a:latin typeface="Cambria Math"/>
                              </a:rPr>
                              <m:t>𝑖𝑛</m:t>
                            </m:r>
                          </m:sub>
                        </m:sSub>
                        <m:r>
                          <a:rPr lang="en-US" i="1" dirty="0">
                            <a:latin typeface="Cambria Math"/>
                          </a:rPr>
                          <m:t>𝑡</m:t>
                        </m:r>
                      </m:e>
                    </m:d>
                  </m:oMath>
                </a14:m>
                <a:endParaRPr lang="en-US" dirty="0"/>
              </a:p>
              <a:p>
                <a:pPr marL="109728" indent="0" algn="ctr">
                  <a:buNone/>
                </a:pPr>
                <a:r>
                  <a:rPr lang="en-US" dirty="0">
                    <a:solidFill>
                      <a:srgbClr val="00B0F0"/>
                    </a:solidFill>
                  </a:rPr>
                  <a:t>            </a:t>
                </a:r>
                <a14:m>
                  <m:oMath xmlns:m="http://schemas.openxmlformats.org/officeDocument/2006/math">
                    <m:sSub>
                      <m:sSubPr>
                        <m:ctrlPr>
                          <a:rPr lang="en-US" i="1">
                            <a:solidFill>
                              <a:srgbClr val="00B0F0"/>
                            </a:solidFill>
                            <a:latin typeface="Cambria Math" panose="02040503050406030204" pitchFamily="18" charset="0"/>
                          </a:rPr>
                        </m:ctrlPr>
                      </m:sSubPr>
                      <m:e>
                        <m:r>
                          <a:rPr lang="en-US" i="1">
                            <a:solidFill>
                              <a:srgbClr val="00B0F0"/>
                            </a:solidFill>
                            <a:latin typeface="Cambria Math"/>
                          </a:rPr>
                          <m:t>𝑉</m:t>
                        </m:r>
                      </m:e>
                      <m:sub>
                        <m:r>
                          <a:rPr lang="en-US" i="1">
                            <a:solidFill>
                              <a:srgbClr val="00B0F0"/>
                            </a:solidFill>
                            <a:latin typeface="Cambria Math"/>
                          </a:rPr>
                          <m:t>𝑜𝑢𝑡</m:t>
                        </m:r>
                      </m:sub>
                    </m:sSub>
                  </m:oMath>
                </a14:m>
                <a:r>
                  <a:rPr lang="en-US" dirty="0">
                    <a:solidFill>
                      <a:srgbClr val="00B0F0"/>
                    </a:solidFill>
                  </a:rPr>
                  <a:t>(t)=</a:t>
                </a:r>
                <a14:m>
                  <m:oMath xmlns:m="http://schemas.openxmlformats.org/officeDocument/2006/math">
                    <m:sSub>
                      <m:sSubPr>
                        <m:ctrlPr>
                          <a:rPr lang="en-US" i="1">
                            <a:latin typeface="Cambria Math" panose="02040503050406030204" pitchFamily="18" charset="0"/>
                          </a:rPr>
                        </m:ctrlPr>
                      </m:sSubPr>
                      <m:e>
                        <m:r>
                          <a:rPr lang="en-US" i="1">
                            <a:latin typeface="Cambria Math"/>
                          </a:rPr>
                          <m:t>𝑉</m:t>
                        </m:r>
                      </m:e>
                      <m:sub>
                        <m:r>
                          <a:rPr lang="en-US" i="1">
                            <a:latin typeface="Cambria Math"/>
                          </a:rPr>
                          <m:t>𝑜𝑢𝑡</m:t>
                        </m:r>
                      </m:sub>
                    </m:sSub>
                    <m:r>
                      <m:rPr>
                        <m:sty m:val="p"/>
                      </m:rPr>
                      <a:rPr lang="en-US">
                        <a:latin typeface="Cambria Math"/>
                      </a:rPr>
                      <m:t>cos</m:t>
                    </m:r>
                    <m:r>
                      <a:rPr lang="en-US">
                        <a:latin typeface="Cambria Math"/>
                      </a:rPr>
                      <m:t>(</m:t>
                    </m:r>
                    <m:sSub>
                      <m:sSubPr>
                        <m:ctrlPr>
                          <a:rPr lang="en-US" i="1" dirty="0">
                            <a:latin typeface="Cambria Math" panose="02040503050406030204" pitchFamily="18" charset="0"/>
                          </a:rPr>
                        </m:ctrlPr>
                      </m:sSubPr>
                      <m:e>
                        <m:r>
                          <a:rPr lang="en-US" i="1" dirty="0">
                            <a:latin typeface="Cambria Math"/>
                          </a:rPr>
                          <m:t>𝑤</m:t>
                        </m:r>
                      </m:e>
                      <m:sub>
                        <m:r>
                          <a:rPr lang="en-US" i="1" dirty="0">
                            <a:latin typeface="Cambria Math"/>
                          </a:rPr>
                          <m:t>𝑜𝑢𝑡</m:t>
                        </m:r>
                      </m:sub>
                    </m:sSub>
                    <m:r>
                      <a:rPr lang="en-US" i="1" dirty="0">
                        <a:latin typeface="Cambria Math"/>
                      </a:rPr>
                      <m:t>𝑡</m:t>
                    </m:r>
                    <m:r>
                      <a:rPr lang="en-US" i="1" dirty="0">
                        <a:latin typeface="Cambria Math"/>
                      </a:rPr>
                      <m:t>+</m:t>
                    </m:r>
                    <m:sSub>
                      <m:sSubPr>
                        <m:ctrlPr>
                          <a:rPr lang="en-US" sz="2800" i="1" dirty="0">
                            <a:solidFill>
                              <a:srgbClr val="FFC000"/>
                            </a:solidFill>
                            <a:latin typeface="Cambria Math" panose="02040503050406030204" pitchFamily="18" charset="0"/>
                          </a:rPr>
                        </m:ctrlPr>
                      </m:sSubPr>
                      <m:e>
                        <m:r>
                          <a:rPr lang="en-US" sz="2800" i="1" dirty="0">
                            <a:solidFill>
                              <a:srgbClr val="FFC000"/>
                            </a:solidFill>
                            <a:latin typeface="Cambria Math"/>
                            <a:ea typeface="Cambria Math"/>
                          </a:rPr>
                          <m:t>∅</m:t>
                        </m:r>
                      </m:e>
                      <m:sub>
                        <m:r>
                          <a:rPr lang="en-US" sz="2800" i="1" dirty="0">
                            <a:solidFill>
                              <a:srgbClr val="FFC000"/>
                            </a:solidFill>
                            <a:latin typeface="Cambria Math"/>
                          </a:rPr>
                          <m:t>0</m:t>
                        </m:r>
                      </m:sub>
                    </m:sSub>
                    <m:r>
                      <a:rPr lang="en-US" i="1" dirty="0">
                        <a:latin typeface="Cambria Math"/>
                      </a:rPr>
                      <m:t>)</m:t>
                    </m:r>
                  </m:oMath>
                </a14:m>
                <a:endParaRPr lang="en-US" dirty="0"/>
              </a:p>
              <a:p>
                <a:pPr marL="109728" indent="0" algn="ctr">
                  <a:buNone/>
                </a:pPr>
                <a14:m>
                  <m:oMath xmlns:m="http://schemas.openxmlformats.org/officeDocument/2006/math">
                    <m:sSub>
                      <m:sSubPr>
                        <m:ctrlPr>
                          <a:rPr lang="en-US" i="1" dirty="0">
                            <a:latin typeface="Cambria Math" panose="02040503050406030204" pitchFamily="18" charset="0"/>
                            <a:ea typeface="Cambria Math"/>
                          </a:rPr>
                        </m:ctrlPr>
                      </m:sSubPr>
                      <m:e>
                        <m:r>
                          <a:rPr lang="en-US" i="1" dirty="0">
                            <a:latin typeface="Cambria Math"/>
                            <a:ea typeface="Cambria Math"/>
                          </a:rPr>
                          <m:t>∅</m:t>
                        </m:r>
                      </m:e>
                      <m:sub>
                        <m:r>
                          <a:rPr lang="en-US" i="1" dirty="0">
                            <a:latin typeface="Cambria Math"/>
                            <a:ea typeface="Cambria Math"/>
                          </a:rPr>
                          <m:t>𝑖𝑛</m:t>
                        </m:r>
                      </m:sub>
                    </m:sSub>
                  </m:oMath>
                </a14:m>
                <a:r>
                  <a:rPr lang="en-US" dirty="0"/>
                  <a:t>=</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𝑤</m:t>
                        </m:r>
                      </m:e>
                      <m:sub>
                        <m:r>
                          <a:rPr lang="en-US" b="0" i="1" dirty="0" smtClean="0">
                            <a:latin typeface="Cambria Math"/>
                          </a:rPr>
                          <m:t>𝑖𝑛</m:t>
                        </m:r>
                      </m:sub>
                    </m:sSub>
                  </m:oMath>
                </a14:m>
                <a:r>
                  <a:rPr lang="en-US" dirty="0"/>
                  <a:t>t+</a:t>
                </a:r>
                <a14:m>
                  <m:oMath xmlns:m="http://schemas.openxmlformats.org/officeDocument/2006/math">
                    <m:sSub>
                      <m:sSubPr>
                        <m:ctrlPr>
                          <a:rPr lang="en-US" sz="2400" i="1" dirty="0">
                            <a:solidFill>
                              <a:srgbClr val="FFC000"/>
                            </a:solidFill>
                            <a:latin typeface="Cambria Math" panose="02040503050406030204" pitchFamily="18" charset="0"/>
                          </a:rPr>
                        </m:ctrlPr>
                      </m:sSubPr>
                      <m:e>
                        <m:r>
                          <a:rPr lang="en-US" sz="2400" i="1" dirty="0">
                            <a:solidFill>
                              <a:srgbClr val="FFC000"/>
                            </a:solidFill>
                            <a:latin typeface="Cambria Math"/>
                            <a:ea typeface="Cambria Math"/>
                          </a:rPr>
                          <m:t>∅</m:t>
                        </m:r>
                      </m:e>
                      <m:sub>
                        <m:r>
                          <a:rPr lang="en-US" sz="2400" b="0" i="1" dirty="0" smtClean="0">
                            <a:solidFill>
                              <a:srgbClr val="FFC000"/>
                            </a:solidFill>
                            <a:latin typeface="Cambria Math"/>
                          </a:rPr>
                          <m:t>1</m:t>
                        </m:r>
                      </m:sub>
                    </m:sSub>
                  </m:oMath>
                </a14:m>
                <a:r>
                  <a:rPr lang="en-US" dirty="0"/>
                  <a:t>u(</a:t>
                </a:r>
                <a14:m>
                  <m:oMath xmlns:m="http://schemas.openxmlformats.org/officeDocument/2006/math">
                    <m:r>
                      <a:rPr lang="en-US" b="0" i="1" dirty="0" smtClean="0">
                        <a:latin typeface="Cambria Math"/>
                      </a:rPr>
                      <m:t>𝑡</m:t>
                    </m:r>
                  </m:oMath>
                </a14:m>
                <a:r>
                  <a:rPr lang="en-US" dirty="0"/>
                  <a:t>-</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𝑡</m:t>
                        </m:r>
                      </m:e>
                      <m:sub>
                        <m:r>
                          <a:rPr lang="en-US" b="0" i="1" dirty="0" smtClean="0">
                            <a:latin typeface="Cambria Math"/>
                          </a:rPr>
                          <m:t>1</m:t>
                        </m:r>
                      </m:sub>
                    </m:sSub>
                  </m:oMath>
                </a14:m>
                <a:r>
                  <a:rPr lang="en-US" dirty="0"/>
                  <a:t>)</a:t>
                </a:r>
              </a:p>
              <a:p>
                <a:pPr marL="109728" indent="0">
                  <a:buNone/>
                </a:pPr>
                <a:r>
                  <a:rPr lang="en-US" dirty="0"/>
                  <a:t>The output don’t change </a:t>
                </a:r>
                <a:r>
                  <a:rPr lang="en-US" dirty="0" err="1"/>
                  <a:t>instantaneously,the</a:t>
                </a:r>
                <a:r>
                  <a:rPr lang="en-US" dirty="0"/>
                  <a:t> VCO </a:t>
                </a:r>
                <a:r>
                  <a:rPr lang="en-US" dirty="0" err="1"/>
                  <a:t>initialy</a:t>
                </a:r>
                <a:r>
                  <a:rPr lang="en-US" dirty="0"/>
                  <a:t> continues to oscillate at w1.</a:t>
                </a:r>
              </a:p>
              <a:p>
                <a:pPr marL="109728" indent="0" algn="ctr">
                  <a:buNone/>
                </a:pPr>
                <a:endParaRPr lang="en-US" dirty="0"/>
              </a:p>
              <a:p>
                <a:pPr algn="ct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t="-1213"/>
                </a:stretch>
              </a:blipFill>
            </p:spPr>
            <p:txBody>
              <a:bodyPr/>
              <a:lstStyle/>
              <a:p>
                <a:r>
                  <a:rPr lang="en-US">
                    <a:noFill/>
                  </a:rPr>
                  <a:t> </a:t>
                </a:r>
              </a:p>
            </p:txBody>
          </p:sp>
        </mc:Fallback>
      </mc:AlternateContent>
      <p:sp>
        <p:nvSpPr>
          <p:cNvPr id="3" name="Title 2"/>
          <p:cNvSpPr>
            <a:spLocks noGrp="1"/>
          </p:cNvSpPr>
          <p:nvPr>
            <p:ph type="title"/>
          </p:nvPr>
        </p:nvSpPr>
        <p:spPr/>
        <p:txBody>
          <a:bodyPr>
            <a:noAutofit/>
          </a:bodyPr>
          <a:lstStyle/>
          <a:p>
            <a:r>
              <a:rPr lang="en-US" sz="3200" dirty="0">
                <a:solidFill>
                  <a:srgbClr val="00B050"/>
                </a:solidFill>
              </a:rPr>
              <a:t>Locked Condition:</a:t>
            </a:r>
            <a:br>
              <a:rPr lang="en-US" sz="3200" dirty="0">
                <a:solidFill>
                  <a:srgbClr val="00B050"/>
                </a:solidFill>
              </a:rPr>
            </a:br>
            <a:r>
              <a:rPr lang="en-US" sz="3200" dirty="0">
                <a:solidFill>
                  <a:srgbClr val="92D050"/>
                </a:solidFill>
              </a:rPr>
              <a:t>Small transients in locked conditions</a:t>
            </a:r>
          </a:p>
        </p:txBody>
      </p:sp>
    </p:spTree>
    <p:extLst>
      <p:ext uri="{BB962C8B-B14F-4D97-AF65-F5344CB8AC3E}">
        <p14:creationId xmlns:p14="http://schemas.microsoft.com/office/powerpoint/2010/main" val="967723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9488" y="527848"/>
            <a:ext cx="8229600" cy="533400"/>
          </a:xfrm>
        </p:spPr>
        <p:txBody>
          <a:bodyPr/>
          <a:lstStyle/>
          <a:p>
            <a:pPr marL="109728" indent="0">
              <a:buNone/>
            </a:pPr>
            <a:r>
              <a:rPr lang="en-US" u="sng" dirty="0">
                <a:solidFill>
                  <a:srgbClr val="00B050"/>
                </a:solidFill>
              </a:rPr>
              <a:t>Let’s look at the waveform of this phase step:</a:t>
            </a:r>
          </a:p>
        </p:txBody>
      </p:sp>
      <p:cxnSp>
        <p:nvCxnSpPr>
          <p:cNvPr id="5" name="Straight Arrow Connector 4"/>
          <p:cNvCxnSpPr/>
          <p:nvPr/>
        </p:nvCxnSpPr>
        <p:spPr>
          <a:xfrm>
            <a:off x="3947222" y="3655979"/>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947222" y="4189379"/>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328222" y="2055779"/>
            <a:ext cx="0" cy="342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47222" y="4646579"/>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47222" y="5179979"/>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47222" y="2589179"/>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47222" y="3122579"/>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6330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633022" y="23605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9378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37822" y="25891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2426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242622" y="23605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5474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547422" y="25891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8522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852222" y="23605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1570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157022" y="25891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4618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61822" y="23605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666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766622" y="25891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714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071422" y="23605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3762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376222" y="25891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6810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681022" y="23605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9858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985822" y="25891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41758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175822" y="23605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480622" y="23605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480622" y="2589179"/>
            <a:ext cx="152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633022" y="2131979"/>
            <a:ext cx="0" cy="33528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4633022" y="28939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633022" y="2705424"/>
            <a:ext cx="3139377" cy="1885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17" idx="2"/>
          </p:cNvCxnSpPr>
          <p:nvPr/>
        </p:nvCxnSpPr>
        <p:spPr>
          <a:xfrm flipV="1">
            <a:off x="4274288" y="3116641"/>
            <a:ext cx="358734" cy="443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4785422" y="34273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785422" y="34273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090222" y="34273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090222" y="36559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5395022" y="34273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395022" y="34273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699822" y="34273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699822" y="3655979"/>
            <a:ext cx="23242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932247" y="3434077"/>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928422" y="34273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233516" y="34273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233516" y="3652448"/>
            <a:ext cx="26605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6499566" y="34273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496097" y="3434077"/>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808391" y="3423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800897" y="3652448"/>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7080638" y="34273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071422" y="34273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376222" y="3428913"/>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376222" y="3647845"/>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7686658" y="3428913"/>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681022" y="3426916"/>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992481" y="3423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985822" y="3652448"/>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80622" y="36559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4188687" y="34273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188687" y="3427379"/>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493487" y="34273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3490022" y="2221804"/>
                <a:ext cx="552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𝑉</m:t>
                          </m:r>
                        </m:e>
                        <m:sub>
                          <m:r>
                            <a:rPr lang="en-US" b="0" i="1" dirty="0" smtClean="0">
                              <a:latin typeface="Cambria Math"/>
                            </a:rPr>
                            <m:t>𝑖𝑛</m:t>
                          </m:r>
                        </m:sub>
                      </m:sSub>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3490022" y="2221804"/>
                <a:ext cx="552780" cy="36933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3671623" y="2595637"/>
                <a:ext cx="602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m:rPr>
                              <m:sty m:val="p"/>
                            </m:rPr>
                            <a:rPr lang="el-GR" b="0" i="1" dirty="0" smtClean="0">
                              <a:latin typeface="Cambria Math"/>
                            </a:rPr>
                            <m:t>ϕ</m:t>
                          </m:r>
                        </m:e>
                        <m:sub>
                          <m:r>
                            <a:rPr lang="en-US" b="0" i="1" dirty="0" smtClean="0">
                              <a:latin typeface="Cambria Math"/>
                            </a:rPr>
                            <m:t>𝑖𝑛</m:t>
                          </m:r>
                        </m:sub>
                      </m:sSub>
                    </m:oMath>
                  </m:oMathPara>
                </a14:m>
                <a:endParaRPr lang="en-US" dirty="0"/>
              </a:p>
            </p:txBody>
          </p:sp>
        </mc:Choice>
        <mc:Fallback xmlns="">
          <p:sp>
            <p:nvSpPr>
              <p:cNvPr id="106" name="TextBox 105"/>
              <p:cNvSpPr txBox="1">
                <a:spLocks noRot="1" noChangeAspect="1" noMove="1" noResize="1" noEditPoints="1" noAdjustHandles="1" noChangeArrowheads="1" noChangeShapeType="1" noTextEdit="1"/>
              </p:cNvSpPr>
              <p:nvPr/>
            </p:nvSpPr>
            <p:spPr>
              <a:xfrm>
                <a:off x="3671623" y="2595637"/>
                <a:ext cx="602665" cy="369332"/>
              </a:xfrm>
              <a:prstGeom prst="rect">
                <a:avLst/>
              </a:prstGeom>
              <a:blipFill rotWithShape="1">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3490022" y="3293345"/>
                <a:ext cx="6681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𝑉</m:t>
                          </m:r>
                        </m:e>
                        <m:sub>
                          <m:r>
                            <a:rPr lang="en-US" b="0" i="1" dirty="0" smtClean="0">
                              <a:latin typeface="Cambria Math"/>
                            </a:rPr>
                            <m:t>𝑜𝑢𝑡</m:t>
                          </m:r>
                        </m:sub>
                      </m:sSub>
                    </m:oMath>
                  </m:oMathPara>
                </a14:m>
                <a:endParaRPr lang="en-US" dirty="0"/>
              </a:p>
            </p:txBody>
          </p:sp>
        </mc:Choice>
        <mc:Fallback xmlns="">
          <p:sp>
            <p:nvSpPr>
              <p:cNvPr id="107" name="TextBox 106"/>
              <p:cNvSpPr txBox="1">
                <a:spLocks noRot="1" noChangeAspect="1" noMove="1" noResize="1" noEditPoints="1" noAdjustHandles="1" noChangeArrowheads="1" noChangeShapeType="1" noTextEdit="1"/>
              </p:cNvSpPr>
              <p:nvPr/>
            </p:nvSpPr>
            <p:spPr>
              <a:xfrm>
                <a:off x="3490022" y="3293345"/>
                <a:ext cx="668196"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3490022" y="3824995"/>
                <a:ext cx="6149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𝑉</m:t>
                          </m:r>
                        </m:e>
                        <m:sub>
                          <m:r>
                            <a:rPr lang="en-US" b="0" i="1" dirty="0" smtClean="0">
                              <a:latin typeface="Cambria Math"/>
                            </a:rPr>
                            <m:t>𝑃𝐷</m:t>
                          </m:r>
                        </m:sub>
                      </m:sSub>
                    </m:oMath>
                  </m:oMathPara>
                </a14:m>
                <a:endParaRPr lang="en-US" dirty="0"/>
              </a:p>
            </p:txBody>
          </p:sp>
        </mc:Choice>
        <mc:Fallback xmlns="">
          <p:sp>
            <p:nvSpPr>
              <p:cNvPr id="108" name="TextBox 107"/>
              <p:cNvSpPr txBox="1">
                <a:spLocks noRot="1" noChangeAspect="1" noMove="1" noResize="1" noEditPoints="1" noAdjustHandles="1" noChangeArrowheads="1" noChangeShapeType="1" noTextEdit="1"/>
              </p:cNvSpPr>
              <p:nvPr/>
            </p:nvSpPr>
            <p:spPr>
              <a:xfrm>
                <a:off x="3490022" y="3824995"/>
                <a:ext cx="614912"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3490022" y="4341779"/>
                <a:ext cx="6935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𝑉</m:t>
                          </m:r>
                        </m:e>
                        <m:sub>
                          <m:r>
                            <a:rPr lang="en-US" b="0" i="1" dirty="0" smtClean="0">
                              <a:latin typeface="Cambria Math"/>
                            </a:rPr>
                            <m:t>𝐿𝑃𝐹</m:t>
                          </m:r>
                        </m:sub>
                      </m:sSub>
                    </m:oMath>
                  </m:oMathPara>
                </a14:m>
                <a:endParaRPr lang="en-US" dirty="0"/>
              </a:p>
            </p:txBody>
          </p:sp>
        </mc:Choice>
        <mc:Fallback xmlns="">
          <p:sp>
            <p:nvSpPr>
              <p:cNvPr id="109" name="TextBox 108"/>
              <p:cNvSpPr txBox="1">
                <a:spLocks noRot="1" noChangeAspect="1" noMove="1" noResize="1" noEditPoints="1" noAdjustHandles="1" noChangeArrowheads="1" noChangeShapeType="1" noTextEdit="1"/>
              </p:cNvSpPr>
              <p:nvPr/>
            </p:nvSpPr>
            <p:spPr>
              <a:xfrm>
                <a:off x="3490022" y="4341779"/>
                <a:ext cx="693523"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3490022" y="4811407"/>
                <a:ext cx="8050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𝑊</m:t>
                          </m:r>
                        </m:e>
                        <m:sub>
                          <m:r>
                            <a:rPr lang="en-US" b="0" i="1" dirty="0" smtClean="0">
                              <a:latin typeface="Cambria Math"/>
                            </a:rPr>
                            <m:t>𝑂𝑈𝑇</m:t>
                          </m:r>
                        </m:sub>
                      </m:sSub>
                    </m:oMath>
                  </m:oMathPara>
                </a14:m>
                <a:endParaRPr lang="en-US" dirty="0"/>
              </a:p>
            </p:txBody>
          </p:sp>
        </mc:Choice>
        <mc:Fallback xmlns="">
          <p:sp>
            <p:nvSpPr>
              <p:cNvPr id="110" name="TextBox 109"/>
              <p:cNvSpPr txBox="1">
                <a:spLocks noRot="1" noChangeAspect="1" noMove="1" noResize="1" noEditPoints="1" noAdjustHandles="1" noChangeArrowheads="1" noChangeShapeType="1" noTextEdit="1"/>
              </p:cNvSpPr>
              <p:nvPr/>
            </p:nvSpPr>
            <p:spPr>
              <a:xfrm>
                <a:off x="3490022" y="4811407"/>
                <a:ext cx="805028" cy="369332"/>
              </a:xfrm>
              <a:prstGeom prst="rect">
                <a:avLst/>
              </a:prstGeom>
              <a:blipFill rotWithShape="1">
                <a:blip r:embed="rId7"/>
                <a:stretch>
                  <a:fillRect/>
                </a:stretch>
              </a:blipFill>
            </p:spPr>
            <p:txBody>
              <a:bodyPr/>
              <a:lstStyle/>
              <a:p>
                <a:r>
                  <a:rPr lang="en-US">
                    <a:noFill/>
                  </a:rPr>
                  <a:t> </a:t>
                </a:r>
              </a:p>
            </p:txBody>
          </p:sp>
        </mc:Fallback>
      </mc:AlternateContent>
      <p:cxnSp>
        <p:nvCxnSpPr>
          <p:cNvPr id="112" name="Straight Arrow Connector 111"/>
          <p:cNvCxnSpPr/>
          <p:nvPr/>
        </p:nvCxnSpPr>
        <p:spPr>
          <a:xfrm>
            <a:off x="4505362" y="2893979"/>
            <a:ext cx="0" cy="21711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4404422" y="2890182"/>
            <a:ext cx="228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TextBox 116"/>
              <p:cNvSpPr txBox="1"/>
              <p:nvPr/>
            </p:nvSpPr>
            <p:spPr>
              <a:xfrm>
                <a:off x="4067954" y="2791634"/>
                <a:ext cx="4126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m:rPr>
                              <m:sty m:val="p"/>
                            </m:rPr>
                            <a:rPr lang="el-GR" b="0" i="1" dirty="0" smtClean="0">
                              <a:latin typeface="Cambria Math"/>
                            </a:rPr>
                            <m:t>ϕ</m:t>
                          </m:r>
                        </m:e>
                        <m:sub>
                          <m:r>
                            <a:rPr lang="en-US" b="0" i="1" dirty="0" smtClean="0">
                              <a:latin typeface="Cambria Math"/>
                            </a:rPr>
                            <m:t>1</m:t>
                          </m:r>
                        </m:sub>
                      </m:sSub>
                    </m:oMath>
                  </m:oMathPara>
                </a14:m>
                <a:endParaRPr lang="en-US" dirty="0"/>
              </a:p>
            </p:txBody>
          </p:sp>
        </mc:Choice>
        <mc:Fallback xmlns="">
          <p:sp>
            <p:nvSpPr>
              <p:cNvPr id="117" name="TextBox 116"/>
              <p:cNvSpPr txBox="1">
                <a:spLocks noRot="1" noChangeAspect="1" noMove="1" noResize="1" noEditPoints="1" noAdjustHandles="1" noChangeArrowheads="1" noChangeShapeType="1" noTextEdit="1"/>
              </p:cNvSpPr>
              <p:nvPr/>
            </p:nvSpPr>
            <p:spPr>
              <a:xfrm>
                <a:off x="4067954" y="2791634"/>
                <a:ext cx="412668" cy="369332"/>
              </a:xfrm>
              <a:prstGeom prst="rect">
                <a:avLst/>
              </a:prstGeom>
              <a:blipFill rotWithShape="1">
                <a:blip r:embed="rId8"/>
                <a:stretch>
                  <a:fillRect l="-2941" b="-8197"/>
                </a:stretch>
              </a:blipFill>
            </p:spPr>
            <p:txBody>
              <a:bodyPr/>
              <a:lstStyle/>
              <a:p>
                <a:r>
                  <a:rPr lang="en-US">
                    <a:noFill/>
                  </a:rPr>
                  <a:t> </a:t>
                </a:r>
              </a:p>
            </p:txBody>
          </p:sp>
        </mc:Fallback>
      </mc:AlternateContent>
      <p:cxnSp>
        <p:nvCxnSpPr>
          <p:cNvPr id="122" name="Straight Connector 121"/>
          <p:cNvCxnSpPr/>
          <p:nvPr/>
        </p:nvCxnSpPr>
        <p:spPr>
          <a:xfrm flipV="1">
            <a:off x="4633022" y="39607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4633022" y="3960779"/>
            <a:ext cx="152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4785422" y="397083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85422" y="2591136"/>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5242622" y="3955483"/>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5852222" y="3969255"/>
            <a:ext cx="76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5395022" y="3965542"/>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242622" y="2615314"/>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5395022" y="2577896"/>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5856047" y="3965486"/>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928281" y="3965486"/>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5856047" y="2595899"/>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242622" y="3955483"/>
            <a:ext cx="152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5928422" y="2599612"/>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461822" y="3978446"/>
            <a:ext cx="2557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6461822" y="397096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6491844" y="3969255"/>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6461822" y="2577896"/>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6491844" y="2601325"/>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7080638" y="39607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7071422" y="2585840"/>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66" name="Freeform 165"/>
          <p:cNvSpPr/>
          <p:nvPr/>
        </p:nvSpPr>
        <p:spPr>
          <a:xfrm>
            <a:off x="4621711" y="4341780"/>
            <a:ext cx="3726689" cy="184666"/>
          </a:xfrm>
          <a:custGeom>
            <a:avLst/>
            <a:gdLst>
              <a:gd name="connsiteX0" fmla="*/ 13823 w 3726689"/>
              <a:gd name="connsiteY0" fmla="*/ 160774 h 176684"/>
              <a:gd name="connsiteX1" fmla="*/ 164548 w 3726689"/>
              <a:gd name="connsiteY1" fmla="*/ 160774 h 176684"/>
              <a:gd name="connsiteX2" fmla="*/ 1179432 w 3726689"/>
              <a:gd name="connsiteY2" fmla="*/ 0 h 176684"/>
              <a:gd name="connsiteX3" fmla="*/ 2556056 w 3726689"/>
              <a:gd name="connsiteY3" fmla="*/ 160774 h 176684"/>
              <a:gd name="connsiteX4" fmla="*/ 3420214 w 3726689"/>
              <a:gd name="connsiteY4" fmla="*/ 170822 h 176684"/>
              <a:gd name="connsiteX5" fmla="*/ 3726689 w 3726689"/>
              <a:gd name="connsiteY5" fmla="*/ 170822 h 17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6689" h="176684">
                <a:moveTo>
                  <a:pt x="13823" y="160774"/>
                </a:moveTo>
                <a:cubicBezTo>
                  <a:pt x="-7949" y="174172"/>
                  <a:pt x="-29720" y="187570"/>
                  <a:pt x="164548" y="160774"/>
                </a:cubicBezTo>
                <a:cubicBezTo>
                  <a:pt x="358816" y="133978"/>
                  <a:pt x="780847" y="0"/>
                  <a:pt x="1179432" y="0"/>
                </a:cubicBezTo>
                <a:cubicBezTo>
                  <a:pt x="1578017" y="0"/>
                  <a:pt x="2182592" y="132304"/>
                  <a:pt x="2556056" y="160774"/>
                </a:cubicBezTo>
                <a:cubicBezTo>
                  <a:pt x="2929520" y="189244"/>
                  <a:pt x="3420214" y="170822"/>
                  <a:pt x="3420214" y="170822"/>
                </a:cubicBezTo>
                <a:lnTo>
                  <a:pt x="3726689" y="17082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4628499" y="4996073"/>
            <a:ext cx="3726689" cy="176684"/>
          </a:xfrm>
          <a:custGeom>
            <a:avLst/>
            <a:gdLst>
              <a:gd name="connsiteX0" fmla="*/ 13823 w 3726689"/>
              <a:gd name="connsiteY0" fmla="*/ 160774 h 176684"/>
              <a:gd name="connsiteX1" fmla="*/ 164548 w 3726689"/>
              <a:gd name="connsiteY1" fmla="*/ 160774 h 176684"/>
              <a:gd name="connsiteX2" fmla="*/ 1179432 w 3726689"/>
              <a:gd name="connsiteY2" fmla="*/ 0 h 176684"/>
              <a:gd name="connsiteX3" fmla="*/ 2556056 w 3726689"/>
              <a:gd name="connsiteY3" fmla="*/ 160774 h 176684"/>
              <a:gd name="connsiteX4" fmla="*/ 3420214 w 3726689"/>
              <a:gd name="connsiteY4" fmla="*/ 170822 h 176684"/>
              <a:gd name="connsiteX5" fmla="*/ 3726689 w 3726689"/>
              <a:gd name="connsiteY5" fmla="*/ 170822 h 17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6689" h="176684">
                <a:moveTo>
                  <a:pt x="13823" y="160774"/>
                </a:moveTo>
                <a:cubicBezTo>
                  <a:pt x="-7949" y="174172"/>
                  <a:pt x="-29720" y="187570"/>
                  <a:pt x="164548" y="160774"/>
                </a:cubicBezTo>
                <a:cubicBezTo>
                  <a:pt x="358816" y="133978"/>
                  <a:pt x="780847" y="0"/>
                  <a:pt x="1179432" y="0"/>
                </a:cubicBezTo>
                <a:cubicBezTo>
                  <a:pt x="1578017" y="0"/>
                  <a:pt x="2182592" y="132304"/>
                  <a:pt x="2556056" y="160774"/>
                </a:cubicBezTo>
                <a:cubicBezTo>
                  <a:pt x="2929520" y="189244"/>
                  <a:pt x="3420214" y="170822"/>
                  <a:pt x="3420214" y="170822"/>
                </a:cubicBezTo>
                <a:lnTo>
                  <a:pt x="3726689" y="17082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8" name="TextBox 167"/>
              <p:cNvSpPr txBox="1"/>
              <p:nvPr/>
            </p:nvSpPr>
            <p:spPr>
              <a:xfrm>
                <a:off x="4432832" y="5501080"/>
                <a:ext cx="448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𝑡</m:t>
                          </m:r>
                        </m:e>
                        <m:sub>
                          <m:r>
                            <a:rPr lang="en-US" b="0" i="1" dirty="0" smtClean="0">
                              <a:latin typeface="Cambria Math"/>
                            </a:rPr>
                            <m:t>1</m:t>
                          </m:r>
                        </m:sub>
                      </m:sSub>
                    </m:oMath>
                  </m:oMathPara>
                </a14:m>
                <a:endParaRPr lang="en-US" dirty="0"/>
              </a:p>
            </p:txBody>
          </p:sp>
        </mc:Choice>
        <mc:Fallback xmlns="">
          <p:sp>
            <p:nvSpPr>
              <p:cNvPr id="168" name="TextBox 167"/>
              <p:cNvSpPr txBox="1">
                <a:spLocks noRot="1" noChangeAspect="1" noMove="1" noResize="1" noEditPoints="1" noAdjustHandles="1" noChangeArrowheads="1" noChangeShapeType="1" noTextEdit="1"/>
              </p:cNvSpPr>
              <p:nvPr/>
            </p:nvSpPr>
            <p:spPr>
              <a:xfrm>
                <a:off x="4432832" y="5501080"/>
                <a:ext cx="448392" cy="369332"/>
              </a:xfrm>
              <a:prstGeom prst="rect">
                <a:avLst/>
              </a:prstGeom>
              <a:blipFill rotWithShape="1">
                <a:blip r:embed="rId9"/>
                <a:stretch>
                  <a:fillRect/>
                </a:stretch>
              </a:blipFill>
            </p:spPr>
            <p:txBody>
              <a:bodyPr/>
              <a:lstStyle/>
              <a:p>
                <a:r>
                  <a:rPr lang="en-US">
                    <a:noFill/>
                  </a:rPr>
                  <a:t> </a:t>
                </a:r>
              </a:p>
            </p:txBody>
          </p:sp>
        </mc:Fallback>
      </mc:AlternateContent>
      <p:sp>
        <p:nvSpPr>
          <p:cNvPr id="169" name="Content Placeholder 1"/>
          <p:cNvSpPr txBox="1">
            <a:spLocks/>
          </p:cNvSpPr>
          <p:nvPr/>
        </p:nvSpPr>
        <p:spPr>
          <a:xfrm>
            <a:off x="417850" y="991812"/>
            <a:ext cx="7452422" cy="1175147"/>
          </a:xfrm>
          <a:prstGeom prst="rect">
            <a:avLst/>
          </a:prstGeom>
        </p:spPr>
        <p:txBody>
          <a:bodyPr vert="horz">
            <a:normAutofit fontScale="925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Font typeface="Wingdings 3"/>
              <a:buNone/>
            </a:pPr>
            <a:r>
              <a:rPr lang="en-US" dirty="0"/>
              <a:t>The input phase grow cause </a:t>
            </a:r>
            <a:r>
              <a:rPr lang="en-US" b="1" u="sng" dirty="0">
                <a:solidFill>
                  <a:srgbClr val="00B0F0"/>
                </a:solidFill>
              </a:rPr>
              <a:t>phase difference </a:t>
            </a:r>
            <a:r>
              <a:rPr lang="en-US" dirty="0"/>
              <a:t>between input and output, which creates pulses at the output of the Phase Detector. </a:t>
            </a:r>
          </a:p>
        </p:txBody>
      </p:sp>
      <mc:AlternateContent xmlns:mc="http://schemas.openxmlformats.org/markup-compatibility/2006" xmlns:a14="http://schemas.microsoft.com/office/drawing/2010/main">
        <mc:Choice Requires="a14">
          <p:sp>
            <p:nvSpPr>
              <p:cNvPr id="170" name="Content Placeholder 1"/>
              <p:cNvSpPr txBox="1">
                <a:spLocks/>
              </p:cNvSpPr>
              <p:nvPr/>
            </p:nvSpPr>
            <p:spPr>
              <a:xfrm>
                <a:off x="152401" y="2400640"/>
                <a:ext cx="3200400" cy="3150741"/>
              </a:xfrm>
              <a:prstGeom prst="rect">
                <a:avLst/>
              </a:prstGeom>
            </p:spPr>
            <p:txBody>
              <a:bodyPr vert="horz">
                <a:normAutofit fontScale="925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Font typeface="Wingdings 3"/>
                  <a:buNone/>
                </a:pPr>
                <a:r>
                  <a:rPr lang="en-US" dirty="0"/>
                  <a:t>The frequency of the VCO has increased for this transient and it accumulated a phase:</a:t>
                </a:r>
              </a:p>
              <a:p>
                <a:pPr marL="109728"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m:rPr>
                              <m:sty m:val="p"/>
                            </m:rPr>
                            <a:rPr lang="el-GR" i="1" dirty="0">
                              <a:latin typeface="Cambria Math"/>
                            </a:rPr>
                            <m:t>ϕ</m:t>
                          </m:r>
                        </m:e>
                        <m:sub>
                          <m:r>
                            <a:rPr lang="en-US" i="1" dirty="0">
                              <a:latin typeface="Cambria Math"/>
                            </a:rPr>
                            <m:t>1</m:t>
                          </m:r>
                          <m:r>
                            <a:rPr lang="en-US" i="1" dirty="0">
                              <a:latin typeface="Cambria Math"/>
                            </a:rPr>
                            <m:t>=</m:t>
                          </m:r>
                        </m:sub>
                      </m:sSub>
                      <m:nary>
                        <m:naryPr>
                          <m:ctrlPr>
                            <a:rPr lang="en-US" i="1" dirty="0" smtClean="0">
                              <a:latin typeface="Cambria Math" panose="02040503050406030204" pitchFamily="18" charset="0"/>
                            </a:rPr>
                          </m:ctrlPr>
                        </m:naryPr>
                        <m:sub>
                          <m:sSub>
                            <m:sSubPr>
                              <m:ctrlPr>
                                <a:rPr lang="en-US" i="1" dirty="0" smtClean="0">
                                  <a:latin typeface="Cambria Math" panose="02040503050406030204" pitchFamily="18" charset="0"/>
                                </a:rPr>
                              </m:ctrlPr>
                            </m:sSubPr>
                            <m:e>
                              <m:r>
                                <a:rPr lang="en-US" b="0" i="1" dirty="0" smtClean="0">
                                  <a:latin typeface="Cambria Math"/>
                                </a:rPr>
                                <m:t>𝑡</m:t>
                              </m:r>
                            </m:e>
                            <m:sub>
                              <m:r>
                                <a:rPr lang="en-US" b="0" i="1" dirty="0" smtClean="0">
                                  <a:latin typeface="Cambria Math"/>
                                </a:rPr>
                                <m:t>1</m:t>
                              </m:r>
                            </m:sub>
                          </m:sSub>
                        </m:sub>
                        <m:sup>
                          <m:r>
                            <a:rPr lang="en-US" i="1" dirty="0" smtClean="0">
                              <a:latin typeface="Cambria Math"/>
                            </a:rPr>
                            <m:t>∞</m:t>
                          </m:r>
                        </m:sup>
                        <m:e>
                          <m:sSub>
                            <m:sSubPr>
                              <m:ctrlPr>
                                <a:rPr lang="en-US" i="1" dirty="0">
                                  <a:latin typeface="Cambria Math" panose="02040503050406030204" pitchFamily="18" charset="0"/>
                                </a:rPr>
                              </m:ctrlPr>
                            </m:sSubPr>
                            <m:e>
                              <m:r>
                                <a:rPr lang="en-US" i="1" dirty="0">
                                  <a:latin typeface="Cambria Math"/>
                                </a:rPr>
                                <m:t>𝑊</m:t>
                              </m:r>
                            </m:e>
                            <m:sub>
                              <m:r>
                                <a:rPr lang="en-US" i="1" dirty="0">
                                  <a:latin typeface="Cambria Math"/>
                                </a:rPr>
                                <m:t>𝑂𝑈𝑇</m:t>
                              </m:r>
                            </m:sub>
                          </m:sSub>
                        </m:e>
                      </m:nary>
                      <m:r>
                        <m:rPr>
                          <m:sty m:val="p"/>
                        </m:rPr>
                        <a:rPr lang="en-US" b="0" i="0" dirty="0" smtClean="0">
                          <a:latin typeface="Cambria Math"/>
                        </a:rPr>
                        <m:t>dt</m:t>
                      </m:r>
                    </m:oMath>
                  </m:oMathPara>
                </a14:m>
                <a:endParaRPr lang="en-US" dirty="0"/>
              </a:p>
            </p:txBody>
          </p:sp>
        </mc:Choice>
        <mc:Fallback xmlns="">
          <p:sp>
            <p:nvSpPr>
              <p:cNvPr id="170" name="Content Placeholder 1"/>
              <p:cNvSpPr txBox="1">
                <a:spLocks noRot="1" noChangeAspect="1" noMove="1" noResize="1" noEditPoints="1" noAdjustHandles="1" noChangeArrowheads="1" noChangeShapeType="1" noTextEdit="1"/>
              </p:cNvSpPr>
              <p:nvPr/>
            </p:nvSpPr>
            <p:spPr>
              <a:xfrm>
                <a:off x="152401" y="2400640"/>
                <a:ext cx="3200400" cy="3150741"/>
              </a:xfrm>
              <a:prstGeom prst="rect">
                <a:avLst/>
              </a:prstGeom>
              <a:blipFill rotWithShape="1">
                <a:blip r:embed="rId10"/>
                <a:stretch>
                  <a:fillRect t="-2321"/>
                </a:stretch>
              </a:blipFill>
            </p:spPr>
            <p:txBody>
              <a:bodyPr/>
              <a:lstStyle/>
              <a:p>
                <a:r>
                  <a:rPr lang="en-US">
                    <a:noFill/>
                  </a:rPr>
                  <a:t> </a:t>
                </a:r>
              </a:p>
            </p:txBody>
          </p:sp>
        </mc:Fallback>
      </mc:AlternateContent>
      <p:cxnSp>
        <p:nvCxnSpPr>
          <p:cNvPr id="172" name="Straight Arrow Connector 171"/>
          <p:cNvCxnSpPr/>
          <p:nvPr/>
        </p:nvCxnSpPr>
        <p:spPr>
          <a:xfrm>
            <a:off x="3099007" y="5419648"/>
            <a:ext cx="2118422" cy="7636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2725810" y="5866589"/>
            <a:ext cx="2442824" cy="646331"/>
          </a:xfrm>
          <a:prstGeom prst="rect">
            <a:avLst/>
          </a:prstGeom>
          <a:noFill/>
        </p:spPr>
        <p:txBody>
          <a:bodyPr wrap="square" rtlCol="0">
            <a:spAutoFit/>
          </a:bodyPr>
          <a:lstStyle/>
          <a:p>
            <a:r>
              <a:rPr lang="en-US" dirty="0"/>
              <a:t>And the output settles to</a:t>
            </a:r>
          </a:p>
        </p:txBody>
      </p:sp>
      <mc:AlternateContent xmlns:mc="http://schemas.openxmlformats.org/markup-compatibility/2006" xmlns:a14="http://schemas.microsoft.com/office/drawing/2010/main">
        <mc:Choice Requires="a14">
          <p:sp>
            <p:nvSpPr>
              <p:cNvPr id="175" name="Rectangle 174"/>
              <p:cNvSpPr/>
              <p:nvPr/>
            </p:nvSpPr>
            <p:spPr>
              <a:xfrm>
                <a:off x="5283300" y="5698143"/>
                <a:ext cx="3715954" cy="369332"/>
              </a:xfrm>
              <a:prstGeom prst="rect">
                <a:avLst/>
              </a:prstGeom>
            </p:spPr>
            <p:txBody>
              <a:bodyPr wrap="none">
                <a:spAutoFit/>
              </a:bodyPr>
              <a:lstStyle/>
              <a:p>
                <a:pPr marL="109728" indent="0">
                  <a:buNone/>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𝑉</m:t>
                        </m:r>
                      </m:e>
                      <m:sub>
                        <m:r>
                          <a:rPr lang="en-US" b="0" i="1" dirty="0" smtClean="0">
                            <a:latin typeface="Cambria Math"/>
                          </a:rPr>
                          <m:t>𝑜𝑢𝑡</m:t>
                        </m:r>
                        <m:r>
                          <a:rPr lang="en-US" i="1" dirty="0">
                            <a:latin typeface="Cambria Math"/>
                          </a:rPr>
                          <m:t>=</m:t>
                        </m:r>
                      </m:sub>
                    </m:sSub>
                    <m:sSub>
                      <m:sSubPr>
                        <m:ctrlPr>
                          <a:rPr lang="en-US" i="1" dirty="0" smtClean="0">
                            <a:latin typeface="Cambria Math" panose="02040503050406030204" pitchFamily="18" charset="0"/>
                          </a:rPr>
                        </m:ctrlPr>
                      </m:sSubPr>
                      <m:e>
                        <m:r>
                          <a:rPr lang="en-US" b="0" i="1" dirty="0" smtClean="0">
                            <a:latin typeface="Cambria Math"/>
                          </a:rPr>
                          <m:t>𝑉</m:t>
                        </m:r>
                      </m:e>
                      <m:sub>
                        <m:r>
                          <a:rPr lang="en-US" b="0" i="1" dirty="0" smtClean="0">
                            <a:latin typeface="Cambria Math"/>
                          </a:rPr>
                          <m:t>𝐵</m:t>
                        </m:r>
                      </m:sub>
                    </m:sSub>
                    <m:r>
                      <a:rPr lang="en-US" b="0" i="1" dirty="0" smtClean="0">
                        <a:latin typeface="Cambria Math"/>
                      </a:rPr>
                      <m:t>𝐶𝑂𝑆</m:t>
                    </m:r>
                    <m:r>
                      <a:rPr lang="en-US" b="0" i="1" dirty="0" smtClean="0">
                        <a:latin typeface="Cambria Math"/>
                      </a:rPr>
                      <m:t>(</m:t>
                    </m:r>
                    <m:sSub>
                      <m:sSubPr>
                        <m:ctrlPr>
                          <a:rPr lang="en-US" i="1" dirty="0">
                            <a:latin typeface="Cambria Math" panose="02040503050406030204" pitchFamily="18" charset="0"/>
                          </a:rPr>
                        </m:ctrlPr>
                      </m:sSubPr>
                      <m:e>
                        <m:r>
                          <a:rPr lang="en-US" b="0" i="1" dirty="0" smtClean="0">
                            <a:latin typeface="Cambria Math"/>
                          </a:rPr>
                          <m:t>𝑊</m:t>
                        </m:r>
                      </m:e>
                      <m:sub>
                        <m:r>
                          <a:rPr lang="en-US" b="0" i="1" dirty="0" smtClean="0">
                            <a:latin typeface="Cambria Math"/>
                          </a:rPr>
                          <m:t>1</m:t>
                        </m:r>
                      </m:sub>
                    </m:sSub>
                  </m:oMath>
                </a14:m>
                <a:r>
                  <a:rPr lang="en-US" dirty="0"/>
                  <a:t>t+</a:t>
                </a:r>
                <a14:m>
                  <m:oMath xmlns:m="http://schemas.openxmlformats.org/officeDocument/2006/math">
                    <m:sSub>
                      <m:sSubPr>
                        <m:ctrlPr>
                          <a:rPr lang="en-US" i="1" dirty="0" smtClean="0">
                            <a:latin typeface="Cambria Math" panose="02040503050406030204" pitchFamily="18" charset="0"/>
                          </a:rPr>
                        </m:ctrlPr>
                      </m:sSubPr>
                      <m:e>
                        <m:r>
                          <m:rPr>
                            <m:sty m:val="p"/>
                          </m:rPr>
                          <a:rPr lang="el-GR" i="1" dirty="0">
                            <a:latin typeface="Cambria Math"/>
                          </a:rPr>
                          <m:t>ϕ</m:t>
                        </m:r>
                      </m:e>
                      <m:sub>
                        <m:r>
                          <a:rPr lang="en-US" b="0" i="1" dirty="0" smtClean="0">
                            <a:latin typeface="Cambria Math"/>
                          </a:rPr>
                          <m:t>0</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m:rPr>
                            <m:sty m:val="p"/>
                          </m:rPr>
                          <a:rPr lang="el-GR" i="1" dirty="0">
                            <a:latin typeface="Cambria Math"/>
                          </a:rPr>
                          <m:t>ϕ</m:t>
                        </m:r>
                      </m:e>
                      <m:sub>
                        <m:r>
                          <a:rPr lang="en-US" b="0" i="1" dirty="0" smtClean="0">
                            <a:latin typeface="Cambria Math"/>
                          </a:rPr>
                          <m:t>1</m:t>
                        </m:r>
                      </m:sub>
                    </m:sSub>
                  </m:oMath>
                </a14:m>
                <a:r>
                  <a:rPr lang="en-US" dirty="0"/>
                  <a:t>u(t-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𝑡</m:t>
                        </m:r>
                      </m:e>
                      <m:sub>
                        <m:r>
                          <a:rPr lang="en-US" i="1" dirty="0">
                            <a:latin typeface="Cambria Math"/>
                          </a:rPr>
                          <m:t>1</m:t>
                        </m:r>
                      </m:sub>
                    </m:sSub>
                  </m:oMath>
                </a14:m>
                <a:r>
                  <a:rPr lang="en-US" dirty="0"/>
                  <a:t>))</a:t>
                </a:r>
              </a:p>
            </p:txBody>
          </p:sp>
        </mc:Choice>
        <mc:Fallback xmlns="">
          <p:sp>
            <p:nvSpPr>
              <p:cNvPr id="175" name="Rectangle 174"/>
              <p:cNvSpPr>
                <a:spLocks noRot="1" noChangeAspect="1" noMove="1" noResize="1" noEditPoints="1" noAdjustHandles="1" noChangeArrowheads="1" noChangeShapeType="1" noTextEdit="1"/>
              </p:cNvSpPr>
              <p:nvPr/>
            </p:nvSpPr>
            <p:spPr>
              <a:xfrm>
                <a:off x="5283300" y="5698143"/>
                <a:ext cx="3715954" cy="369332"/>
              </a:xfrm>
              <a:prstGeom prst="rect">
                <a:avLst/>
              </a:prstGeom>
              <a:blipFill rotWithShape="1">
                <a:blip r:embed="rId11"/>
                <a:stretch>
                  <a:fillRect t="-6667" r="-493" b="-28333"/>
                </a:stretch>
              </a:blipFill>
            </p:spPr>
            <p:txBody>
              <a:bodyPr/>
              <a:lstStyle/>
              <a:p>
                <a:r>
                  <a:rPr lang="en-US">
                    <a:noFill/>
                  </a:rPr>
                  <a:t> </a:t>
                </a:r>
              </a:p>
            </p:txBody>
          </p:sp>
        </mc:Fallback>
      </mc:AlternateContent>
      <p:cxnSp>
        <p:nvCxnSpPr>
          <p:cNvPr id="179" name="Straight Arrow Connector 178"/>
          <p:cNvCxnSpPr/>
          <p:nvPr/>
        </p:nvCxnSpPr>
        <p:spPr>
          <a:xfrm>
            <a:off x="4101916" y="2758705"/>
            <a:ext cx="519795" cy="1416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TextBox 182"/>
              <p:cNvSpPr txBox="1"/>
              <p:nvPr/>
            </p:nvSpPr>
            <p:spPr>
              <a:xfrm>
                <a:off x="4948283" y="2520758"/>
                <a:ext cx="4467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m:rPr>
                              <m:sty m:val="p"/>
                            </m:rPr>
                            <a:rPr lang="el-GR" b="0" i="1" dirty="0" smtClean="0">
                              <a:latin typeface="Cambria Math"/>
                            </a:rPr>
                            <m:t>ϕ</m:t>
                          </m:r>
                        </m:e>
                        <m:sub>
                          <m:r>
                            <a:rPr lang="en-US" b="0" i="1" dirty="0" smtClean="0">
                              <a:latin typeface="Cambria Math"/>
                            </a:rPr>
                            <m:t>𝑜𝑢𝑡</m:t>
                          </m:r>
                        </m:sub>
                      </m:sSub>
                    </m:oMath>
                  </m:oMathPara>
                </a14:m>
                <a:endParaRPr lang="en-US" dirty="0"/>
              </a:p>
            </p:txBody>
          </p:sp>
        </mc:Choice>
        <mc:Fallback xmlns="">
          <p:sp>
            <p:nvSpPr>
              <p:cNvPr id="183" name="TextBox 182"/>
              <p:cNvSpPr txBox="1">
                <a:spLocks noRot="1" noChangeAspect="1" noMove="1" noResize="1" noEditPoints="1" noAdjustHandles="1" noChangeArrowheads="1" noChangeShapeType="1" noTextEdit="1"/>
              </p:cNvSpPr>
              <p:nvPr/>
            </p:nvSpPr>
            <p:spPr>
              <a:xfrm>
                <a:off x="4948283" y="2520758"/>
                <a:ext cx="446739" cy="369332"/>
              </a:xfrm>
              <a:prstGeom prst="rect">
                <a:avLst/>
              </a:prstGeom>
              <a:blipFill rotWithShape="1">
                <a:blip r:embed="rId12"/>
                <a:stretch>
                  <a:fillRect l="-4110" r="-32877" b="-10000"/>
                </a:stretch>
              </a:blipFill>
            </p:spPr>
            <p:txBody>
              <a:bodyPr/>
              <a:lstStyle/>
              <a:p>
                <a:r>
                  <a:rPr lang="en-US">
                    <a:noFill/>
                  </a:rPr>
                  <a:t> </a:t>
                </a:r>
              </a:p>
            </p:txBody>
          </p:sp>
        </mc:Fallback>
      </mc:AlternateContent>
      <p:cxnSp>
        <p:nvCxnSpPr>
          <p:cNvPr id="187" name="Straight Arrow Connector 186"/>
          <p:cNvCxnSpPr/>
          <p:nvPr/>
        </p:nvCxnSpPr>
        <p:spPr>
          <a:xfrm>
            <a:off x="5486400" y="2824443"/>
            <a:ext cx="61022" cy="15185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4625380" y="2705424"/>
            <a:ext cx="3147019" cy="405671"/>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031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637222"/>
          </a:xfrm>
        </p:spPr>
        <p:txBody>
          <a:bodyPr>
            <a:normAutofit lnSpcReduction="10000"/>
          </a:bodyPr>
          <a:lstStyle/>
          <a:p>
            <a:r>
              <a:rPr lang="en-US" dirty="0"/>
              <a:t>There is a frequency jump at the </a:t>
            </a:r>
            <a:r>
              <a:rPr lang="en-US" dirty="0" err="1"/>
              <a:t>input,the</a:t>
            </a:r>
            <a:r>
              <a:rPr lang="en-US" dirty="0"/>
              <a:t> VCO initially continues to oscillate at the same frequency. The PD generates wider pulses so       rises with time.</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p:txBody>
              <a:bodyPr>
                <a:normAutofit fontScale="90000"/>
              </a:bodyPr>
              <a:lstStyle/>
              <a:p>
                <a:pPr algn="ctr"/>
                <a:r>
                  <a:rPr lang="en-US" dirty="0"/>
                  <a:t>Let’s look at a Frequency jump:</a:t>
                </a:r>
                <a:br>
                  <a:rPr lang="en-US" dirty="0"/>
                </a:br>
                <a:r>
                  <a:rPr lang="en-US" dirty="0"/>
                  <a:t>∆W again at 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a:rPr>
                          <m:t>𝒕</m:t>
                        </m:r>
                      </m:e>
                      <m:sub>
                        <m:r>
                          <a:rPr lang="en-US" b="1" i="1" smtClean="0">
                            <a:latin typeface="Cambria Math"/>
                          </a:rPr>
                          <m:t>𝟏</m:t>
                        </m:r>
                      </m:sub>
                    </m:sSub>
                  </m:oMath>
                </a14:m>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2"/>
                <a:stretch>
                  <a:fillRect t="-12766" b="-28723"/>
                </a:stretch>
              </a:blipFill>
            </p:spPr>
            <p:txBody>
              <a:bodyPr/>
              <a:lstStyle/>
              <a:p>
                <a:r>
                  <a:rPr lang="en-US">
                    <a:noFill/>
                  </a:rPr>
                  <a:t> </a:t>
                </a:r>
              </a:p>
            </p:txBody>
          </p:sp>
        </mc:Fallback>
      </mc:AlternateContent>
      <p:cxnSp>
        <p:nvCxnSpPr>
          <p:cNvPr id="106" name="Straight Arrow Connector 105"/>
          <p:cNvCxnSpPr/>
          <p:nvPr/>
        </p:nvCxnSpPr>
        <p:spPr>
          <a:xfrm>
            <a:off x="3773349" y="4718750"/>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3773349" y="5252150"/>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4154349" y="3118550"/>
            <a:ext cx="0" cy="342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3773349" y="5709350"/>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3773349" y="6242750"/>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3773349" y="3651950"/>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3773349" y="4185350"/>
            <a:ext cx="5029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44591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459149" y="34233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47639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763949" y="36519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50687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068749" y="34233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53735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73549" y="36519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6783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678349" y="34233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9831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983149" y="36519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62879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87949" y="34233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5927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592749" y="36519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68975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897549" y="34233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72023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7202349" y="36519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75071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507149" y="34233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78119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7811949" y="36519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40019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001949" y="3423350"/>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306749" y="34233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4306749" y="3651950"/>
            <a:ext cx="152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4459149" y="3194750"/>
            <a:ext cx="0" cy="33528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4213963" y="4179412"/>
            <a:ext cx="337972" cy="87788"/>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3" name="TextBox 172"/>
              <p:cNvSpPr txBox="1"/>
              <p:nvPr/>
            </p:nvSpPr>
            <p:spPr>
              <a:xfrm>
                <a:off x="3316149" y="3284575"/>
                <a:ext cx="552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𝑉</m:t>
                          </m:r>
                        </m:e>
                        <m:sub>
                          <m:r>
                            <a:rPr lang="en-US" b="0" i="1" dirty="0" smtClean="0">
                              <a:latin typeface="Cambria Math"/>
                            </a:rPr>
                            <m:t>𝑖𝑛</m:t>
                          </m:r>
                        </m:sub>
                      </m:sSub>
                    </m:oMath>
                  </m:oMathPara>
                </a14:m>
                <a:endParaRPr lang="en-US" dirty="0"/>
              </a:p>
            </p:txBody>
          </p:sp>
        </mc:Choice>
        <mc:Fallback xmlns="">
          <p:sp>
            <p:nvSpPr>
              <p:cNvPr id="173" name="TextBox 172"/>
              <p:cNvSpPr txBox="1">
                <a:spLocks noRot="1" noChangeAspect="1" noMove="1" noResize="1" noEditPoints="1" noAdjustHandles="1" noChangeArrowheads="1" noChangeShapeType="1" noTextEdit="1"/>
              </p:cNvSpPr>
              <p:nvPr/>
            </p:nvSpPr>
            <p:spPr>
              <a:xfrm>
                <a:off x="3316149" y="3284575"/>
                <a:ext cx="55278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p:cNvSpPr txBox="1"/>
              <p:nvPr/>
            </p:nvSpPr>
            <p:spPr>
              <a:xfrm>
                <a:off x="3497750" y="3658408"/>
                <a:ext cx="602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m:rPr>
                              <m:sty m:val="p"/>
                            </m:rPr>
                            <a:rPr lang="el-GR" b="0" i="1" dirty="0" smtClean="0">
                              <a:latin typeface="Cambria Math"/>
                            </a:rPr>
                            <m:t>ϕ</m:t>
                          </m:r>
                        </m:e>
                        <m:sub>
                          <m:r>
                            <a:rPr lang="en-US" b="0" i="1" dirty="0" smtClean="0">
                              <a:latin typeface="Cambria Math"/>
                            </a:rPr>
                            <m:t>𝑖𝑛</m:t>
                          </m:r>
                        </m:sub>
                      </m:sSub>
                    </m:oMath>
                  </m:oMathPara>
                </a14:m>
                <a:endParaRPr lang="en-US" dirty="0"/>
              </a:p>
            </p:txBody>
          </p:sp>
        </mc:Choice>
        <mc:Fallback xmlns="">
          <p:sp>
            <p:nvSpPr>
              <p:cNvPr id="174" name="TextBox 173"/>
              <p:cNvSpPr txBox="1">
                <a:spLocks noRot="1" noChangeAspect="1" noMove="1" noResize="1" noEditPoints="1" noAdjustHandles="1" noChangeArrowheads="1" noChangeShapeType="1" noTextEdit="1"/>
              </p:cNvSpPr>
              <p:nvPr/>
            </p:nvSpPr>
            <p:spPr>
              <a:xfrm>
                <a:off x="3497750" y="3658408"/>
                <a:ext cx="602665" cy="369332"/>
              </a:xfrm>
              <a:prstGeom prst="rect">
                <a:avLst/>
              </a:prstGeom>
              <a:blipFill rotWithShape="1">
                <a:blip r:embed="rId4"/>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p:cNvSpPr txBox="1"/>
              <p:nvPr/>
            </p:nvSpPr>
            <p:spPr>
              <a:xfrm>
                <a:off x="3316149" y="4356116"/>
                <a:ext cx="6681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𝑉</m:t>
                          </m:r>
                        </m:e>
                        <m:sub>
                          <m:r>
                            <a:rPr lang="en-US" b="0" i="1" dirty="0" smtClean="0">
                              <a:latin typeface="Cambria Math"/>
                            </a:rPr>
                            <m:t>𝑜𝑢𝑡</m:t>
                          </m:r>
                        </m:sub>
                      </m:sSub>
                    </m:oMath>
                  </m:oMathPara>
                </a14:m>
                <a:endParaRPr lang="en-US" dirty="0"/>
              </a:p>
            </p:txBody>
          </p:sp>
        </mc:Choice>
        <mc:Fallback xmlns="">
          <p:sp>
            <p:nvSpPr>
              <p:cNvPr id="175" name="TextBox 174"/>
              <p:cNvSpPr txBox="1">
                <a:spLocks noRot="1" noChangeAspect="1" noMove="1" noResize="1" noEditPoints="1" noAdjustHandles="1" noChangeArrowheads="1" noChangeShapeType="1" noTextEdit="1"/>
              </p:cNvSpPr>
              <p:nvPr/>
            </p:nvSpPr>
            <p:spPr>
              <a:xfrm>
                <a:off x="3316149" y="4356116"/>
                <a:ext cx="668196"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p:cNvSpPr txBox="1"/>
              <p:nvPr/>
            </p:nvSpPr>
            <p:spPr>
              <a:xfrm>
                <a:off x="3316149" y="4887766"/>
                <a:ext cx="6149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𝑉</m:t>
                          </m:r>
                        </m:e>
                        <m:sub>
                          <m:r>
                            <a:rPr lang="en-US" b="0" i="1" dirty="0" smtClean="0">
                              <a:latin typeface="Cambria Math"/>
                            </a:rPr>
                            <m:t>𝑃𝐷</m:t>
                          </m:r>
                        </m:sub>
                      </m:sSub>
                    </m:oMath>
                  </m:oMathPara>
                </a14:m>
                <a:endParaRPr lang="en-US" dirty="0"/>
              </a:p>
            </p:txBody>
          </p:sp>
        </mc:Choice>
        <mc:Fallback xmlns="">
          <p:sp>
            <p:nvSpPr>
              <p:cNvPr id="176" name="TextBox 175"/>
              <p:cNvSpPr txBox="1">
                <a:spLocks noRot="1" noChangeAspect="1" noMove="1" noResize="1" noEditPoints="1" noAdjustHandles="1" noChangeArrowheads="1" noChangeShapeType="1" noTextEdit="1"/>
              </p:cNvSpPr>
              <p:nvPr/>
            </p:nvSpPr>
            <p:spPr>
              <a:xfrm>
                <a:off x="3316149" y="4887766"/>
                <a:ext cx="614912"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p:cNvSpPr txBox="1"/>
              <p:nvPr/>
            </p:nvSpPr>
            <p:spPr>
              <a:xfrm>
                <a:off x="3316149" y="5404550"/>
                <a:ext cx="6935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𝑉</m:t>
                          </m:r>
                        </m:e>
                        <m:sub>
                          <m:r>
                            <a:rPr lang="en-US" b="0" i="1" dirty="0" smtClean="0">
                              <a:latin typeface="Cambria Math"/>
                            </a:rPr>
                            <m:t>𝐿𝑃𝐹</m:t>
                          </m:r>
                        </m:sub>
                      </m:sSub>
                    </m:oMath>
                  </m:oMathPara>
                </a14:m>
                <a:endParaRPr lang="en-US" dirty="0"/>
              </a:p>
            </p:txBody>
          </p:sp>
        </mc:Choice>
        <mc:Fallback xmlns="">
          <p:sp>
            <p:nvSpPr>
              <p:cNvPr id="177" name="TextBox 176"/>
              <p:cNvSpPr txBox="1">
                <a:spLocks noRot="1" noChangeAspect="1" noMove="1" noResize="1" noEditPoints="1" noAdjustHandles="1" noChangeArrowheads="1" noChangeShapeType="1" noTextEdit="1"/>
              </p:cNvSpPr>
              <p:nvPr/>
            </p:nvSpPr>
            <p:spPr>
              <a:xfrm>
                <a:off x="3316149" y="5404550"/>
                <a:ext cx="693523"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p:cNvSpPr txBox="1"/>
              <p:nvPr/>
            </p:nvSpPr>
            <p:spPr>
              <a:xfrm>
                <a:off x="3316149" y="5874178"/>
                <a:ext cx="8050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𝑊</m:t>
                          </m:r>
                        </m:e>
                        <m:sub>
                          <m:r>
                            <a:rPr lang="en-US" b="0" i="1" dirty="0" smtClean="0">
                              <a:latin typeface="Cambria Math"/>
                            </a:rPr>
                            <m:t>𝑂𝑈𝑇</m:t>
                          </m:r>
                        </m:sub>
                      </m:sSub>
                    </m:oMath>
                  </m:oMathPara>
                </a14:m>
                <a:endParaRPr lang="en-US" dirty="0"/>
              </a:p>
            </p:txBody>
          </p:sp>
        </mc:Choice>
        <mc:Fallback xmlns="">
          <p:sp>
            <p:nvSpPr>
              <p:cNvPr id="178" name="TextBox 177"/>
              <p:cNvSpPr txBox="1">
                <a:spLocks noRot="1" noChangeAspect="1" noMove="1" noResize="1" noEditPoints="1" noAdjustHandles="1" noChangeArrowheads="1" noChangeShapeType="1" noTextEdit="1"/>
              </p:cNvSpPr>
              <p:nvPr/>
            </p:nvSpPr>
            <p:spPr>
              <a:xfrm>
                <a:off x="3316149" y="5874178"/>
                <a:ext cx="805028" cy="369332"/>
              </a:xfrm>
              <a:prstGeom prst="rect">
                <a:avLst/>
              </a:prstGeom>
              <a:blipFill rotWithShape="1">
                <a:blip r:embed="rId8"/>
                <a:stretch>
                  <a:fillRect/>
                </a:stretch>
              </a:blipFill>
            </p:spPr>
            <p:txBody>
              <a:bodyPr/>
              <a:lstStyle/>
              <a:p>
                <a:r>
                  <a:rPr lang="en-US">
                    <a:noFill/>
                  </a:rPr>
                  <a:t> </a:t>
                </a:r>
              </a:p>
            </p:txBody>
          </p:sp>
        </mc:Fallback>
      </mc:AlternateContent>
      <p:cxnSp>
        <p:nvCxnSpPr>
          <p:cNvPr id="182" name="Straight Connector 181"/>
          <p:cNvCxnSpPr/>
          <p:nvPr/>
        </p:nvCxnSpPr>
        <p:spPr>
          <a:xfrm flipV="1">
            <a:off x="5687087" y="5023833"/>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5687087" y="5023833"/>
            <a:ext cx="963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5783456" y="5023833"/>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506643" y="3653907"/>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6287949" y="5018254"/>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5070415" y="5022092"/>
            <a:ext cx="76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6362907" y="5028313"/>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5068749" y="3678085"/>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5142649" y="3630608"/>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5074240" y="5018323"/>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5146474" y="5018323"/>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5682174" y="3658670"/>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6287949" y="5018254"/>
            <a:ext cx="7495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5794046" y="3662383"/>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476621" y="5029570"/>
            <a:ext cx="2557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4476621" y="5022092"/>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4506643" y="5020379"/>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6287949" y="3640667"/>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6317971" y="3664096"/>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V="1">
            <a:off x="6906765" y="50235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6897549" y="3648611"/>
            <a:ext cx="0" cy="13696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05" name="Freeform 204"/>
          <p:cNvSpPr/>
          <p:nvPr/>
        </p:nvSpPr>
        <p:spPr>
          <a:xfrm rot="21216740">
            <a:off x="4352510" y="3840739"/>
            <a:ext cx="2765521" cy="244686"/>
          </a:xfrm>
          <a:custGeom>
            <a:avLst/>
            <a:gdLst>
              <a:gd name="connsiteX0" fmla="*/ 0 w 2655651"/>
              <a:gd name="connsiteY0" fmla="*/ 181450 h 181450"/>
              <a:gd name="connsiteX1" fmla="*/ 1712068 w 2655651"/>
              <a:gd name="connsiteY1" fmla="*/ 16080 h 181450"/>
              <a:gd name="connsiteX2" fmla="*/ 2655651 w 2655651"/>
              <a:gd name="connsiteY2" fmla="*/ 6352 h 181450"/>
              <a:gd name="connsiteX3" fmla="*/ 2655651 w 2655651"/>
              <a:gd name="connsiteY3" fmla="*/ 6352 h 181450"/>
            </a:gdLst>
            <a:ahLst/>
            <a:cxnLst>
              <a:cxn ang="0">
                <a:pos x="connsiteX0" y="connsiteY0"/>
              </a:cxn>
              <a:cxn ang="0">
                <a:pos x="connsiteX1" y="connsiteY1"/>
              </a:cxn>
              <a:cxn ang="0">
                <a:pos x="connsiteX2" y="connsiteY2"/>
              </a:cxn>
              <a:cxn ang="0">
                <a:pos x="connsiteX3" y="connsiteY3"/>
              </a:cxn>
            </a:cxnLst>
            <a:rect l="l" t="t" r="r" b="b"/>
            <a:pathLst>
              <a:path w="2655651" h="181450">
                <a:moveTo>
                  <a:pt x="0" y="181450"/>
                </a:moveTo>
                <a:cubicBezTo>
                  <a:pt x="634730" y="113356"/>
                  <a:pt x="1269460" y="45263"/>
                  <a:pt x="1712068" y="16080"/>
                </a:cubicBezTo>
                <a:cubicBezTo>
                  <a:pt x="2154677" y="-13103"/>
                  <a:pt x="2655651" y="6352"/>
                  <a:pt x="2655651" y="6352"/>
                </a:cubicBezTo>
                <a:lnTo>
                  <a:pt x="2655651" y="635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Arrow Connector 205"/>
          <p:cNvCxnSpPr/>
          <p:nvPr/>
        </p:nvCxnSpPr>
        <p:spPr>
          <a:xfrm>
            <a:off x="3960893" y="3821476"/>
            <a:ext cx="1185722" cy="2062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7" name="TextBox 206"/>
              <p:cNvSpPr txBox="1"/>
              <p:nvPr/>
            </p:nvSpPr>
            <p:spPr>
              <a:xfrm>
                <a:off x="4774410" y="3583529"/>
                <a:ext cx="4467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m:rPr>
                              <m:sty m:val="p"/>
                            </m:rPr>
                            <a:rPr lang="el-GR" b="0" i="1" dirty="0" smtClean="0">
                              <a:latin typeface="Cambria Math"/>
                            </a:rPr>
                            <m:t>ϕ</m:t>
                          </m:r>
                        </m:e>
                        <m:sub>
                          <m:r>
                            <a:rPr lang="en-US" b="0" i="1" dirty="0" smtClean="0">
                              <a:latin typeface="Cambria Math"/>
                            </a:rPr>
                            <m:t>𝑜𝑢𝑡</m:t>
                          </m:r>
                        </m:sub>
                      </m:sSub>
                    </m:oMath>
                  </m:oMathPara>
                </a14:m>
                <a:endParaRPr lang="en-US" dirty="0"/>
              </a:p>
            </p:txBody>
          </p:sp>
        </mc:Choice>
        <mc:Fallback xmlns="">
          <p:sp>
            <p:nvSpPr>
              <p:cNvPr id="207" name="TextBox 206"/>
              <p:cNvSpPr txBox="1">
                <a:spLocks noRot="1" noChangeAspect="1" noMove="1" noResize="1" noEditPoints="1" noAdjustHandles="1" noChangeArrowheads="1" noChangeShapeType="1" noTextEdit="1"/>
              </p:cNvSpPr>
              <p:nvPr/>
            </p:nvSpPr>
            <p:spPr>
              <a:xfrm>
                <a:off x="4774410" y="3583529"/>
                <a:ext cx="446739" cy="369332"/>
              </a:xfrm>
              <a:prstGeom prst="rect">
                <a:avLst/>
              </a:prstGeom>
              <a:blipFill rotWithShape="1">
                <a:blip r:embed="rId10"/>
                <a:stretch>
                  <a:fillRect l="-2740" r="-34247" b="-10000"/>
                </a:stretch>
              </a:blipFill>
            </p:spPr>
            <p:txBody>
              <a:bodyPr/>
              <a:lstStyle/>
              <a:p>
                <a:r>
                  <a:rPr lang="en-US">
                    <a:noFill/>
                  </a:rPr>
                  <a:t> </a:t>
                </a:r>
              </a:p>
            </p:txBody>
          </p:sp>
        </mc:Fallback>
      </mc:AlternateContent>
      <p:cxnSp>
        <p:nvCxnSpPr>
          <p:cNvPr id="208" name="Straight Arrow Connector 207"/>
          <p:cNvCxnSpPr/>
          <p:nvPr/>
        </p:nvCxnSpPr>
        <p:spPr>
          <a:xfrm>
            <a:off x="5312527" y="3887214"/>
            <a:ext cx="173873" cy="1405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4419600" y="5404550"/>
            <a:ext cx="3381375" cy="221806"/>
          </a:xfrm>
          <a:custGeom>
            <a:avLst/>
            <a:gdLst>
              <a:gd name="connsiteX0" fmla="*/ 0 w 3381375"/>
              <a:gd name="connsiteY0" fmla="*/ 342918 h 350589"/>
              <a:gd name="connsiteX1" fmla="*/ 485775 w 3381375"/>
              <a:gd name="connsiteY1" fmla="*/ 323868 h 350589"/>
              <a:gd name="connsiteX2" fmla="*/ 1085850 w 3381375"/>
              <a:gd name="connsiteY2" fmla="*/ 123843 h 350589"/>
              <a:gd name="connsiteX3" fmla="*/ 1562100 w 3381375"/>
              <a:gd name="connsiteY3" fmla="*/ 18 h 350589"/>
              <a:gd name="connsiteX4" fmla="*/ 2257425 w 3381375"/>
              <a:gd name="connsiteY4" fmla="*/ 114318 h 350589"/>
              <a:gd name="connsiteX5" fmla="*/ 3381375 w 3381375"/>
              <a:gd name="connsiteY5" fmla="*/ 104793 h 35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1375" h="350589">
                <a:moveTo>
                  <a:pt x="0" y="342918"/>
                </a:moveTo>
                <a:cubicBezTo>
                  <a:pt x="152400" y="351649"/>
                  <a:pt x="304800" y="360381"/>
                  <a:pt x="485775" y="323868"/>
                </a:cubicBezTo>
                <a:cubicBezTo>
                  <a:pt x="666750" y="287355"/>
                  <a:pt x="906463" y="177818"/>
                  <a:pt x="1085850" y="123843"/>
                </a:cubicBezTo>
                <a:cubicBezTo>
                  <a:pt x="1265237" y="69868"/>
                  <a:pt x="1366838" y="1605"/>
                  <a:pt x="1562100" y="18"/>
                </a:cubicBezTo>
                <a:cubicBezTo>
                  <a:pt x="1757362" y="-1569"/>
                  <a:pt x="1954213" y="96856"/>
                  <a:pt x="2257425" y="114318"/>
                </a:cubicBezTo>
                <a:cubicBezTo>
                  <a:pt x="2560637" y="131780"/>
                  <a:pt x="2971006" y="118286"/>
                  <a:pt x="3381375" y="1047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208"/>
          <p:cNvSpPr/>
          <p:nvPr/>
        </p:nvSpPr>
        <p:spPr>
          <a:xfrm>
            <a:off x="4448175" y="5865546"/>
            <a:ext cx="3381375" cy="350589"/>
          </a:xfrm>
          <a:custGeom>
            <a:avLst/>
            <a:gdLst>
              <a:gd name="connsiteX0" fmla="*/ 0 w 3381375"/>
              <a:gd name="connsiteY0" fmla="*/ 342918 h 350589"/>
              <a:gd name="connsiteX1" fmla="*/ 485775 w 3381375"/>
              <a:gd name="connsiteY1" fmla="*/ 323868 h 350589"/>
              <a:gd name="connsiteX2" fmla="*/ 1085850 w 3381375"/>
              <a:gd name="connsiteY2" fmla="*/ 123843 h 350589"/>
              <a:gd name="connsiteX3" fmla="*/ 1562100 w 3381375"/>
              <a:gd name="connsiteY3" fmla="*/ 18 h 350589"/>
              <a:gd name="connsiteX4" fmla="*/ 2257425 w 3381375"/>
              <a:gd name="connsiteY4" fmla="*/ 114318 h 350589"/>
              <a:gd name="connsiteX5" fmla="*/ 3381375 w 3381375"/>
              <a:gd name="connsiteY5" fmla="*/ 104793 h 35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1375" h="350589">
                <a:moveTo>
                  <a:pt x="0" y="342918"/>
                </a:moveTo>
                <a:cubicBezTo>
                  <a:pt x="152400" y="351649"/>
                  <a:pt x="304800" y="360381"/>
                  <a:pt x="485775" y="323868"/>
                </a:cubicBezTo>
                <a:cubicBezTo>
                  <a:pt x="666750" y="287355"/>
                  <a:pt x="906463" y="177818"/>
                  <a:pt x="1085850" y="123843"/>
                </a:cubicBezTo>
                <a:cubicBezTo>
                  <a:pt x="1265237" y="69868"/>
                  <a:pt x="1366838" y="1605"/>
                  <a:pt x="1562100" y="18"/>
                </a:cubicBezTo>
                <a:cubicBezTo>
                  <a:pt x="1757362" y="-1569"/>
                  <a:pt x="1954213" y="96856"/>
                  <a:pt x="2257425" y="114318"/>
                </a:cubicBezTo>
                <a:cubicBezTo>
                  <a:pt x="2560637" y="131780"/>
                  <a:pt x="2971006" y="118286"/>
                  <a:pt x="3381375" y="1047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rot="21205141">
            <a:off x="4494301" y="3831798"/>
            <a:ext cx="2696814" cy="250306"/>
          </a:xfrm>
          <a:custGeom>
            <a:avLst/>
            <a:gdLst>
              <a:gd name="connsiteX0" fmla="*/ 0 w 2695575"/>
              <a:gd name="connsiteY0" fmla="*/ 126189 h 126189"/>
              <a:gd name="connsiteX1" fmla="*/ 1133475 w 2695575"/>
              <a:gd name="connsiteY1" fmla="*/ 69039 h 126189"/>
              <a:gd name="connsiteX2" fmla="*/ 1924050 w 2695575"/>
              <a:gd name="connsiteY2" fmla="*/ 2364 h 126189"/>
              <a:gd name="connsiteX3" fmla="*/ 2695575 w 2695575"/>
              <a:gd name="connsiteY3" fmla="*/ 21414 h 126189"/>
            </a:gdLst>
            <a:ahLst/>
            <a:cxnLst>
              <a:cxn ang="0">
                <a:pos x="connsiteX0" y="connsiteY0"/>
              </a:cxn>
              <a:cxn ang="0">
                <a:pos x="connsiteX1" y="connsiteY1"/>
              </a:cxn>
              <a:cxn ang="0">
                <a:pos x="connsiteX2" y="connsiteY2"/>
              </a:cxn>
              <a:cxn ang="0">
                <a:pos x="connsiteX3" y="connsiteY3"/>
              </a:cxn>
            </a:cxnLst>
            <a:rect l="l" t="t" r="r" b="b"/>
            <a:pathLst>
              <a:path w="2695575" h="126189">
                <a:moveTo>
                  <a:pt x="0" y="126189"/>
                </a:moveTo>
                <a:lnTo>
                  <a:pt x="1133475" y="69039"/>
                </a:lnTo>
                <a:cubicBezTo>
                  <a:pt x="1454150" y="48401"/>
                  <a:pt x="1663700" y="10301"/>
                  <a:pt x="1924050" y="2364"/>
                </a:cubicBezTo>
                <a:cubicBezTo>
                  <a:pt x="2184400" y="-5573"/>
                  <a:pt x="2439987" y="7920"/>
                  <a:pt x="2695575" y="21414"/>
                </a:cubicBezTo>
              </a:path>
            </a:pathLst>
          </a:cu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p:cNvCxnSpPr/>
          <p:nvPr/>
        </p:nvCxnSpPr>
        <p:spPr>
          <a:xfrm flipV="1">
            <a:off x="4495800"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4495800" y="4496848"/>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4800600"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4800600" y="4718750"/>
            <a:ext cx="34601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V="1">
            <a:off x="5146615" y="449716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5146615" y="4496848"/>
            <a:ext cx="263585" cy="31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5410200"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5410200" y="4725448"/>
            <a:ext cx="383846" cy="31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5794046"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5794046" y="4496848"/>
            <a:ext cx="225754" cy="31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019800"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019800" y="4725448"/>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6324600"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6324600" y="4496848"/>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6629400"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6629400" y="4725448"/>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6906765" y="4490150"/>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6897549" y="4490150"/>
            <a:ext cx="34145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7239000"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7239000" y="4725448"/>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V="1">
            <a:off x="7543800"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7543800" y="4496848"/>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7848600"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7848600" y="4725448"/>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4038600"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4038600" y="4496848"/>
            <a:ext cx="30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4343400" y="4496848"/>
            <a:ext cx="0" cy="228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4343400" y="4725448"/>
            <a:ext cx="1524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8" name="TextBox 237"/>
              <p:cNvSpPr txBox="1"/>
              <p:nvPr/>
            </p:nvSpPr>
            <p:spPr>
              <a:xfrm>
                <a:off x="2510458" y="2590800"/>
                <a:ext cx="6935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𝑉</m:t>
                          </m:r>
                        </m:e>
                        <m:sub>
                          <m:r>
                            <a:rPr lang="en-US" b="0" i="1" dirty="0" smtClean="0">
                              <a:latin typeface="Cambria Math"/>
                            </a:rPr>
                            <m:t>𝐿𝑃𝐹</m:t>
                          </m:r>
                        </m:sub>
                      </m:sSub>
                    </m:oMath>
                  </m:oMathPara>
                </a14:m>
                <a:endParaRPr lang="en-US" dirty="0"/>
              </a:p>
            </p:txBody>
          </p:sp>
        </mc:Choice>
        <mc:Fallback xmlns="">
          <p:sp>
            <p:nvSpPr>
              <p:cNvPr id="238" name="TextBox 237"/>
              <p:cNvSpPr txBox="1">
                <a:spLocks noRot="1" noChangeAspect="1" noMove="1" noResize="1" noEditPoints="1" noAdjustHandles="1" noChangeArrowheads="1" noChangeShapeType="1" noTextEdit="1"/>
              </p:cNvSpPr>
              <p:nvPr/>
            </p:nvSpPr>
            <p:spPr>
              <a:xfrm>
                <a:off x="2510458" y="2590800"/>
                <a:ext cx="693523" cy="369332"/>
              </a:xfrm>
              <a:prstGeom prst="rect">
                <a:avLst/>
              </a:prstGeom>
              <a:blipFill rotWithShape="1">
                <a:blip r:embed="rId11"/>
                <a:stretch>
                  <a:fillRect/>
                </a:stretch>
              </a:blipFill>
            </p:spPr>
            <p:txBody>
              <a:bodyPr/>
              <a:lstStyle/>
              <a:p>
                <a:r>
                  <a:rPr lang="en-US">
                    <a:noFill/>
                  </a:rPr>
                  <a:t> </a:t>
                </a:r>
              </a:p>
            </p:txBody>
          </p:sp>
        </mc:Fallback>
      </mc:AlternateContent>
      <p:sp>
        <p:nvSpPr>
          <p:cNvPr id="239" name="Content Placeholder 1"/>
          <p:cNvSpPr txBox="1">
            <a:spLocks/>
          </p:cNvSpPr>
          <p:nvPr/>
        </p:nvSpPr>
        <p:spPr>
          <a:xfrm>
            <a:off x="391843" y="3167063"/>
            <a:ext cx="2924306" cy="3157537"/>
          </a:xfrm>
          <a:prstGeom prst="rect">
            <a:avLst/>
          </a:prstGeom>
        </p:spPr>
        <p:txBody>
          <a:bodyPr vert="horz">
            <a:normAutofit fontScale="925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dirty="0"/>
              <a:t>As        </a:t>
            </a:r>
            <a:r>
              <a:rPr lang="en-US" dirty="0" err="1"/>
              <a:t>approces</a:t>
            </a:r>
            <a:r>
              <a:rPr lang="en-US" dirty="0"/>
              <a:t>  </a:t>
            </a:r>
          </a:p>
          <a:p>
            <a:pPr marL="109728" indent="0">
              <a:buNone/>
            </a:pPr>
            <a:r>
              <a:rPr lang="en-US" dirty="0"/>
              <a:t>Win+∆W the pulses width decreases.</a:t>
            </a:r>
          </a:p>
          <a:p>
            <a:pPr marL="109728" indent="0">
              <a:buNone/>
            </a:pPr>
            <a:r>
              <a:rPr lang="en-US" dirty="0">
                <a:effectLst>
                  <a:outerShdw blurRad="38100" dist="38100" dir="2700000" algn="tl">
                    <a:srgbClr val="000000">
                      <a:alpha val="43137"/>
                    </a:srgbClr>
                  </a:outerShdw>
                </a:effectLst>
              </a:rPr>
              <a:t>Till the frequency reaches the same value. </a:t>
            </a:r>
          </a:p>
          <a:p>
            <a:pPr marL="109728" indent="0">
              <a:buNone/>
            </a:pPr>
            <a:endParaRPr lang="en-US" dirty="0"/>
          </a:p>
        </p:txBody>
      </p:sp>
      <mc:AlternateContent xmlns:mc="http://schemas.openxmlformats.org/markup-compatibility/2006" xmlns:a14="http://schemas.microsoft.com/office/drawing/2010/main">
        <mc:Choice Requires="a14">
          <p:sp>
            <p:nvSpPr>
              <p:cNvPr id="240" name="TextBox 239"/>
              <p:cNvSpPr txBox="1"/>
              <p:nvPr/>
            </p:nvSpPr>
            <p:spPr>
              <a:xfrm>
                <a:off x="1371600" y="3223325"/>
                <a:ext cx="805028" cy="369332"/>
              </a:xfrm>
              <a:prstGeom prst="rect">
                <a:avLst/>
              </a:prstGeom>
              <a:noFill/>
            </p:spPr>
            <p:txBody>
              <a:bodyPr wrap="none" rtlCol="0">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𝑊</m:t>
                        </m:r>
                      </m:e>
                      <m:sub>
                        <m:r>
                          <a:rPr lang="en-US" b="0" i="1" dirty="0" smtClean="0">
                            <a:latin typeface="Cambria Math"/>
                          </a:rPr>
                          <m:t>𝑂𝑈𝑇</m:t>
                        </m:r>
                      </m:sub>
                    </m:sSub>
                  </m:oMath>
                </a14:m>
                <a:r>
                  <a:rPr lang="en-US" dirty="0"/>
                  <a:t> </a:t>
                </a:r>
              </a:p>
            </p:txBody>
          </p:sp>
        </mc:Choice>
        <mc:Fallback xmlns="">
          <p:sp>
            <p:nvSpPr>
              <p:cNvPr id="240" name="TextBox 239"/>
              <p:cNvSpPr txBox="1">
                <a:spLocks noRot="1" noChangeAspect="1" noMove="1" noResize="1" noEditPoints="1" noAdjustHandles="1" noChangeArrowheads="1" noChangeShapeType="1" noTextEdit="1"/>
              </p:cNvSpPr>
              <p:nvPr/>
            </p:nvSpPr>
            <p:spPr>
              <a:xfrm>
                <a:off x="1371600" y="3223325"/>
                <a:ext cx="805028" cy="369332"/>
              </a:xfrm>
              <a:prstGeom prst="rect">
                <a:avLst/>
              </a:prstGeom>
              <a:blipFill rotWithShape="1">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980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667000"/>
            <a:ext cx="8229600" cy="1143000"/>
          </a:xfrm>
        </p:spPr>
        <p:txBody>
          <a:bodyPr/>
          <a:lstStyle/>
          <a:p>
            <a:pPr algn="ctr"/>
            <a:r>
              <a:rPr lang="en-US" dirty="0"/>
              <a:t>PLL </a:t>
            </a:r>
            <a:r>
              <a:rPr lang="en-US" dirty="0" err="1"/>
              <a:t>Dynanics</a:t>
            </a:r>
            <a:endParaRPr lang="en-US" dirty="0"/>
          </a:p>
        </p:txBody>
      </p:sp>
    </p:spTree>
    <p:extLst>
      <p:ext uri="{BB962C8B-B14F-4D97-AF65-F5344CB8AC3E}">
        <p14:creationId xmlns:p14="http://schemas.microsoft.com/office/powerpoint/2010/main" val="40731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endParaRPr lang="en-US" dirty="0"/>
              </a:p>
              <a:p>
                <a:r>
                  <a:rPr lang="en-US" dirty="0"/>
                  <a:t>Open Loop:</a:t>
                </a:r>
              </a:p>
              <a:p>
                <a:pPr algn="ct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a:ea typeface="Cambria Math"/>
                              </a:rPr>
                              <m:t>𝜃</m:t>
                            </m:r>
                          </m:e>
                          <m:sub>
                            <m:r>
                              <a:rPr lang="en-US" b="0" i="1" smtClean="0">
                                <a:latin typeface="Cambria Math"/>
                              </a:rPr>
                              <m:t>𝑜</m:t>
                            </m:r>
                          </m:sub>
                        </m:sSub>
                        <m:r>
                          <a:rPr lang="en-US" b="0" i="1" smtClean="0">
                            <a:latin typeface="Cambria Math"/>
                          </a:rPr>
                          <m:t>(</m:t>
                        </m:r>
                        <m:r>
                          <a:rPr lang="en-US" b="0" i="1" smtClean="0">
                            <a:latin typeface="Cambria Math"/>
                          </a:rPr>
                          <m:t>𝑠</m:t>
                        </m:r>
                        <m:r>
                          <a:rPr lang="en-US" b="0" i="1" smtClean="0">
                            <a:latin typeface="Cambria Math"/>
                          </a:rPr>
                          <m:t>)</m:t>
                        </m:r>
                      </m:num>
                      <m:den>
                        <m:sSub>
                          <m:sSubPr>
                            <m:ctrlPr>
                              <a:rPr lang="en-US" i="1" smtClean="0">
                                <a:latin typeface="Cambria Math" panose="02040503050406030204" pitchFamily="18" charset="0"/>
                              </a:rPr>
                            </m:ctrlPr>
                          </m:sSubPr>
                          <m:e>
                            <m:r>
                              <a:rPr lang="en-US" i="1" smtClean="0">
                                <a:latin typeface="Cambria Math"/>
                                <a:ea typeface="Cambria Math"/>
                              </a:rPr>
                              <m:t>𝜃</m:t>
                            </m:r>
                          </m:e>
                          <m:sub>
                            <m:r>
                              <a:rPr lang="en-US" b="0" i="1" smtClean="0">
                                <a:latin typeface="Cambria Math"/>
                              </a:rPr>
                              <m:t>𝑒</m:t>
                            </m:r>
                          </m:sub>
                        </m:sSub>
                        <m:r>
                          <a:rPr lang="en-US" b="0" i="1" smtClean="0">
                            <a:latin typeface="Cambria Math"/>
                          </a:rPr>
                          <m:t>(</m:t>
                        </m:r>
                        <m:r>
                          <a:rPr lang="en-US" b="0" i="1" smtClean="0">
                            <a:latin typeface="Cambria Math"/>
                          </a:rPr>
                          <m:t>𝑠</m:t>
                        </m:r>
                        <m:r>
                          <a:rPr lang="en-US" b="0" i="1" smtClean="0">
                            <a:latin typeface="Cambria Math"/>
                          </a:rPr>
                          <m:t>)</m:t>
                        </m:r>
                      </m:den>
                    </m:f>
                  </m:oMath>
                </a14:m>
                <a:r>
                  <a:rPr lang="en-US" dirty="0"/>
                  <a:t>=</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𝐾</m:t>
                                </m:r>
                              </m:e>
                              <m:sub>
                                <m:r>
                                  <a:rPr lang="en-US" b="0" i="1" smtClean="0">
                                    <a:latin typeface="Cambria Math"/>
                                  </a:rPr>
                                  <m:t>𝑃𝐷</m:t>
                                </m:r>
                              </m:sub>
                            </m:sSub>
                            <m:r>
                              <a:rPr lang="en-US" i="1">
                                <a:latin typeface="Cambria Math"/>
                              </a:rPr>
                              <m:t>𝐾</m:t>
                            </m:r>
                          </m:e>
                          <m:sub>
                            <m:r>
                              <a:rPr lang="en-US" i="1">
                                <a:latin typeface="Cambria Math"/>
                              </a:rPr>
                              <m:t>𝑉𝐶𝑂</m:t>
                            </m:r>
                          </m:sub>
                        </m:sSub>
                        <m:r>
                          <a:rPr lang="en-US" b="0" i="1" smtClean="0">
                            <a:latin typeface="Cambria Math"/>
                          </a:rPr>
                          <m:t>𝐹</m:t>
                        </m:r>
                        <m:r>
                          <a:rPr lang="en-US" b="0" i="1" smtClean="0">
                            <a:latin typeface="Cambria Math"/>
                          </a:rPr>
                          <m:t>(</m:t>
                        </m:r>
                        <m:r>
                          <a:rPr lang="en-US" b="0" i="1" smtClean="0">
                            <a:latin typeface="Cambria Math"/>
                          </a:rPr>
                          <m:t>𝑠</m:t>
                        </m:r>
                        <m:r>
                          <a:rPr lang="en-US" b="0" i="1" smtClean="0">
                            <a:latin typeface="Cambria Math"/>
                          </a:rPr>
                          <m:t>)</m:t>
                        </m:r>
                      </m:num>
                      <m:den>
                        <m:r>
                          <a:rPr lang="en-US" i="1">
                            <a:latin typeface="Cambria Math"/>
                          </a:rPr>
                          <m:t>𝑠</m:t>
                        </m:r>
                      </m:den>
                    </m:f>
                  </m:oMath>
                </a14:m>
                <a:endParaRPr lang="en-US" dirty="0"/>
              </a:p>
              <a:p>
                <a:pPr algn="ctr"/>
                <a:endParaRPr lang="en-US" dirty="0"/>
              </a:p>
              <a:p>
                <a:r>
                  <a:rPr lang="en-US" dirty="0"/>
                  <a:t>System Transfer Function:</a:t>
                </a:r>
              </a:p>
              <a:p>
                <a:pPr algn="ctr"/>
                <a:r>
                  <a:rPr lang="en-US" dirty="0"/>
                  <a:t>H(s)=</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ea typeface="Cambria Math"/>
                              </a:rPr>
                              <m:t>𝜃</m:t>
                            </m:r>
                          </m:e>
                          <m:sub>
                            <m:r>
                              <a:rPr lang="en-US" i="1">
                                <a:latin typeface="Cambria Math"/>
                              </a:rPr>
                              <m:t>𝑜</m:t>
                            </m:r>
                          </m:sub>
                        </m:sSub>
                        <m:r>
                          <a:rPr lang="en-US" i="1">
                            <a:latin typeface="Cambria Math"/>
                          </a:rPr>
                          <m:t>(</m:t>
                        </m:r>
                        <m:r>
                          <a:rPr lang="en-US" i="1">
                            <a:latin typeface="Cambria Math"/>
                          </a:rPr>
                          <m:t>𝑠</m:t>
                        </m:r>
                        <m:r>
                          <a:rPr lang="en-US" i="1">
                            <a:latin typeface="Cambria Math"/>
                          </a:rPr>
                          <m:t>)</m:t>
                        </m:r>
                      </m:num>
                      <m:den>
                        <m:sSub>
                          <m:sSubPr>
                            <m:ctrlPr>
                              <a:rPr lang="en-US" i="1">
                                <a:latin typeface="Cambria Math" panose="02040503050406030204" pitchFamily="18" charset="0"/>
                              </a:rPr>
                            </m:ctrlPr>
                          </m:sSubPr>
                          <m:e>
                            <m:r>
                              <a:rPr lang="en-US" i="1">
                                <a:latin typeface="Cambria Math"/>
                                <a:ea typeface="Cambria Math"/>
                              </a:rPr>
                              <m:t>𝜃</m:t>
                            </m:r>
                          </m:e>
                          <m:sub>
                            <m:r>
                              <a:rPr lang="en-US" b="0" i="1" smtClean="0">
                                <a:latin typeface="Cambria Math"/>
                              </a:rPr>
                              <m:t>𝑖</m:t>
                            </m:r>
                          </m:sub>
                        </m:sSub>
                        <m:r>
                          <a:rPr lang="en-US" i="1">
                            <a:latin typeface="Cambria Math"/>
                          </a:rPr>
                          <m:t>(</m:t>
                        </m:r>
                        <m:r>
                          <a:rPr lang="en-US" i="1">
                            <a:latin typeface="Cambria Math"/>
                          </a:rPr>
                          <m:t>𝑠</m:t>
                        </m:r>
                        <m:r>
                          <a:rPr lang="en-US" i="1">
                            <a:latin typeface="Cambria Math"/>
                          </a:rPr>
                          <m:t>)</m:t>
                        </m:r>
                      </m:den>
                    </m:f>
                  </m:oMath>
                </a14:m>
                <a:r>
                  <a:rPr lang="en-US" dirty="0"/>
                  <a:t>=</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𝐾</m:t>
                                </m:r>
                              </m:e>
                              <m:sub>
                                <m:r>
                                  <a:rPr lang="en-US" i="1">
                                    <a:latin typeface="Cambria Math"/>
                                  </a:rPr>
                                  <m:t>𝑃𝐷</m:t>
                                </m:r>
                              </m:sub>
                            </m:sSub>
                            <m:r>
                              <a:rPr lang="en-US" i="1">
                                <a:latin typeface="Cambria Math"/>
                              </a:rPr>
                              <m:t>𝐾</m:t>
                            </m:r>
                          </m:e>
                          <m:sub>
                            <m:r>
                              <a:rPr lang="en-US" i="1">
                                <a:latin typeface="Cambria Math"/>
                              </a:rPr>
                              <m:t>𝑉𝐶𝑂</m:t>
                            </m:r>
                          </m:sub>
                        </m:sSub>
                        <m:r>
                          <a:rPr lang="en-US" i="1">
                            <a:latin typeface="Cambria Math"/>
                          </a:rPr>
                          <m:t>𝐹</m:t>
                        </m:r>
                        <m:d>
                          <m:dPr>
                            <m:ctrlPr>
                              <a:rPr lang="en-US" i="1">
                                <a:latin typeface="Cambria Math" panose="02040503050406030204" pitchFamily="18" charset="0"/>
                              </a:rPr>
                            </m:ctrlPr>
                          </m:dPr>
                          <m:e>
                            <m:r>
                              <a:rPr lang="en-US" i="1">
                                <a:latin typeface="Cambria Math"/>
                              </a:rPr>
                              <m:t>𝑠</m:t>
                            </m:r>
                          </m:e>
                        </m:d>
                      </m:num>
                      <m:den>
                        <m:r>
                          <a:rPr lang="en-US" i="1">
                            <a:latin typeface="Cambria Math"/>
                          </a:rPr>
                          <m:t>𝑠</m:t>
                        </m:r>
                        <m:r>
                          <a:rPr lang="en-US" b="0" i="1" smtClean="0">
                            <a:latin typeface="Cambria Math"/>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𝐾</m:t>
                                </m:r>
                              </m:e>
                              <m:sub>
                                <m:r>
                                  <a:rPr lang="en-US" i="1">
                                    <a:latin typeface="Cambria Math"/>
                                  </a:rPr>
                                  <m:t>𝑃𝐷</m:t>
                                </m:r>
                              </m:sub>
                            </m:sSub>
                            <m:r>
                              <a:rPr lang="en-US" i="1">
                                <a:latin typeface="Cambria Math"/>
                              </a:rPr>
                              <m:t>𝐾</m:t>
                            </m:r>
                          </m:e>
                          <m:sub>
                            <m:r>
                              <a:rPr lang="en-US" i="1">
                                <a:latin typeface="Cambria Math"/>
                              </a:rPr>
                              <m:t>𝑉𝐶𝑂</m:t>
                            </m:r>
                          </m:sub>
                        </m:sSub>
                        <m:r>
                          <a:rPr lang="en-US" i="1">
                            <a:latin typeface="Cambria Math"/>
                          </a:rPr>
                          <m:t>𝐹</m:t>
                        </m:r>
                        <m:d>
                          <m:dPr>
                            <m:ctrlPr>
                              <a:rPr lang="en-US" i="1">
                                <a:latin typeface="Cambria Math" panose="02040503050406030204" pitchFamily="18" charset="0"/>
                              </a:rPr>
                            </m:ctrlPr>
                          </m:dPr>
                          <m:e>
                            <m:r>
                              <a:rPr lang="en-US" i="1">
                                <a:latin typeface="Cambria Math"/>
                              </a:rPr>
                              <m:t>𝑠</m:t>
                            </m:r>
                          </m:e>
                        </m:d>
                      </m:den>
                    </m:f>
                  </m:oMath>
                </a14:m>
                <a:endParaRPr lang="en-US" dirty="0"/>
              </a:p>
              <a:p>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PLL-Transfer Function</a:t>
            </a:r>
          </a:p>
        </p:txBody>
      </p:sp>
    </p:spTree>
    <p:extLst>
      <p:ext uri="{BB962C8B-B14F-4D97-AF65-F5344CB8AC3E}">
        <p14:creationId xmlns:p14="http://schemas.microsoft.com/office/powerpoint/2010/main" val="3558521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dirty="0">
                <a:solidFill>
                  <a:srgbClr val="FFC000"/>
                </a:solidFill>
              </a:rPr>
              <a:t>PLL-Phase Locked Loop</a:t>
            </a:r>
          </a:p>
          <a:p>
            <a:r>
              <a:rPr lang="en-US" dirty="0"/>
              <a:t>Fundamentals.</a:t>
            </a:r>
          </a:p>
          <a:p>
            <a:r>
              <a:rPr lang="en-US" dirty="0"/>
              <a:t>Phase Noise.</a:t>
            </a:r>
          </a:p>
          <a:p>
            <a:r>
              <a:rPr lang="en-US" dirty="0"/>
              <a:t>PLL Lab Examples.</a:t>
            </a:r>
          </a:p>
          <a:p>
            <a:pPr marL="109728" indent="0">
              <a:buNone/>
            </a:pPr>
            <a:r>
              <a:rPr lang="en-US" dirty="0">
                <a:solidFill>
                  <a:srgbClr val="00B050"/>
                </a:solidFill>
              </a:rPr>
              <a:t>DDS –Direct Digital Synthesizer</a:t>
            </a:r>
          </a:p>
          <a:p>
            <a:r>
              <a:rPr lang="en-US" dirty="0"/>
              <a:t>Fundamentals</a:t>
            </a:r>
          </a:p>
          <a:p>
            <a:r>
              <a:rPr lang="en-US" dirty="0"/>
              <a:t>Phase </a:t>
            </a:r>
            <a:r>
              <a:rPr lang="en-US" dirty="0" err="1"/>
              <a:t>Trancation</a:t>
            </a:r>
            <a:r>
              <a:rPr lang="en-US" dirty="0"/>
              <a:t> error</a:t>
            </a:r>
          </a:p>
          <a:p>
            <a:r>
              <a:rPr lang="en-US" dirty="0"/>
              <a:t>DDS Lab examples</a:t>
            </a:r>
          </a:p>
          <a:p>
            <a:r>
              <a:rPr lang="en-US" dirty="0"/>
              <a:t>Conclusions</a:t>
            </a:r>
          </a:p>
          <a:p>
            <a:endParaRPr lang="en-US" dirty="0"/>
          </a:p>
        </p:txBody>
      </p:sp>
      <p:sp>
        <p:nvSpPr>
          <p:cNvPr id="3" name="Title 2"/>
          <p:cNvSpPr>
            <a:spLocks noGrp="1"/>
          </p:cNvSpPr>
          <p:nvPr>
            <p:ph type="title"/>
          </p:nvPr>
        </p:nvSpPr>
        <p:spPr/>
        <p:txBody>
          <a:bodyPr/>
          <a:lstStyle/>
          <a:p>
            <a:r>
              <a:rPr lang="en-US" dirty="0"/>
              <a:t>Outline	</a:t>
            </a:r>
          </a:p>
        </p:txBody>
      </p:sp>
    </p:spTree>
    <p:extLst>
      <p:ext uri="{BB962C8B-B14F-4D97-AF65-F5344CB8AC3E}">
        <p14:creationId xmlns:p14="http://schemas.microsoft.com/office/powerpoint/2010/main" val="3146888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Bode Diagram of the Basic PLL</a:t>
            </a:r>
          </a:p>
        </p:txBody>
      </p:sp>
      <p:sp>
        <p:nvSpPr>
          <p:cNvPr id="5" name="Title 2"/>
          <p:cNvSpPr txBox="1">
            <a:spLocks/>
          </p:cNvSpPr>
          <p:nvPr/>
        </p:nvSpPr>
        <p:spPr>
          <a:xfrm>
            <a:off x="35169" y="2667000"/>
            <a:ext cx="3657600" cy="9144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1400" dirty="0"/>
              <a:t>We chose 10khz cross over frequency.</a:t>
            </a:r>
          </a:p>
          <a:p>
            <a:r>
              <a:rPr lang="en-US" sz="1400" dirty="0"/>
              <a:t>The loop gain magnitude should be 1 at the Cross Over Frequency (Fc):</a:t>
            </a:r>
          </a:p>
          <a:p>
            <a:endParaRPr lang="en-US" sz="1400" dirty="0"/>
          </a:p>
        </p:txBody>
      </p:sp>
      <mc:AlternateContent xmlns:mc="http://schemas.openxmlformats.org/markup-compatibility/2006" xmlns:a14="http://schemas.microsoft.com/office/drawing/2010/main">
        <mc:Choice Requires="a14">
          <p:sp>
            <p:nvSpPr>
              <p:cNvPr id="4" name="Rectangle 3"/>
              <p:cNvSpPr/>
              <p:nvPr/>
            </p:nvSpPr>
            <p:spPr>
              <a:xfrm>
                <a:off x="2989751" y="1295400"/>
                <a:ext cx="2382640" cy="534185"/>
              </a:xfrm>
              <a:prstGeom prst="rect">
                <a:avLst/>
              </a:prstGeom>
            </p:spPr>
            <p:txBody>
              <a:bodyPr wrap="none">
                <a:spAutoFit/>
              </a:bodyPr>
              <a:lstStyle/>
              <a:p>
                <a:pPr algn="ctr"/>
                <a14:m>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ea typeface="Cambria Math"/>
                              </a:rPr>
                              <m:t>𝜃</m:t>
                            </m:r>
                          </m:e>
                          <m:sub>
                            <m:r>
                              <a:rPr lang="en-US" i="1">
                                <a:latin typeface="Cambria Math"/>
                              </a:rPr>
                              <m:t>𝑜</m:t>
                            </m:r>
                          </m:sub>
                        </m:sSub>
                        <m:r>
                          <a:rPr lang="en-US" i="1">
                            <a:latin typeface="Cambria Math"/>
                          </a:rPr>
                          <m:t>(</m:t>
                        </m:r>
                        <m:r>
                          <a:rPr lang="en-US" i="1">
                            <a:latin typeface="Cambria Math"/>
                          </a:rPr>
                          <m:t>𝑠</m:t>
                        </m:r>
                        <m:r>
                          <a:rPr lang="en-US" i="1">
                            <a:latin typeface="Cambria Math"/>
                          </a:rPr>
                          <m:t>)</m:t>
                        </m:r>
                      </m:num>
                      <m:den>
                        <m:sSub>
                          <m:sSubPr>
                            <m:ctrlPr>
                              <a:rPr lang="en-US" i="1">
                                <a:latin typeface="Cambria Math" panose="02040503050406030204" pitchFamily="18" charset="0"/>
                              </a:rPr>
                            </m:ctrlPr>
                          </m:sSubPr>
                          <m:e>
                            <m:r>
                              <a:rPr lang="en-US" i="1">
                                <a:latin typeface="Cambria Math"/>
                                <a:ea typeface="Cambria Math"/>
                              </a:rPr>
                              <m:t>𝜃</m:t>
                            </m:r>
                          </m:e>
                          <m:sub>
                            <m:r>
                              <a:rPr lang="en-US" i="1">
                                <a:latin typeface="Cambria Math"/>
                              </a:rPr>
                              <m:t>𝑒</m:t>
                            </m:r>
                          </m:sub>
                        </m:sSub>
                        <m:r>
                          <a:rPr lang="en-US" i="1">
                            <a:latin typeface="Cambria Math"/>
                          </a:rPr>
                          <m:t>(</m:t>
                        </m:r>
                        <m:r>
                          <a:rPr lang="en-US" i="1">
                            <a:latin typeface="Cambria Math"/>
                          </a:rPr>
                          <m:t>𝑠</m:t>
                        </m:r>
                        <m:r>
                          <a:rPr lang="en-US" i="1">
                            <a:latin typeface="Cambria Math"/>
                          </a:rPr>
                          <m:t>)</m:t>
                        </m:r>
                      </m:den>
                    </m:f>
                  </m:oMath>
                </a14:m>
                <a:r>
                  <a:rPr lang="en-US" dirty="0"/>
                  <a:t>=G(S)=</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𝐾</m:t>
                                </m:r>
                              </m:e>
                              <m:sub>
                                <m:r>
                                  <a:rPr lang="en-US" i="1">
                                    <a:latin typeface="Cambria Math"/>
                                  </a:rPr>
                                  <m:t>𝑃𝐷</m:t>
                                </m:r>
                              </m:sub>
                            </m:sSub>
                            <m:r>
                              <a:rPr lang="en-US" i="1">
                                <a:latin typeface="Cambria Math"/>
                              </a:rPr>
                              <m:t>𝐾</m:t>
                            </m:r>
                          </m:e>
                          <m:sub>
                            <m:r>
                              <a:rPr lang="en-US" i="1">
                                <a:latin typeface="Cambria Math"/>
                              </a:rPr>
                              <m:t>𝑉𝐶𝑂</m:t>
                            </m:r>
                          </m:sub>
                        </m:sSub>
                      </m:num>
                      <m:den>
                        <m:r>
                          <a:rPr lang="en-US" i="1">
                            <a:latin typeface="Cambria Math"/>
                          </a:rPr>
                          <m:t>𝑠</m:t>
                        </m:r>
                      </m:den>
                    </m:f>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a:rPr>
                          <m:t>1</m:t>
                        </m:r>
                      </m:num>
                      <m:den>
                        <m:r>
                          <a:rPr lang="en-US" i="1">
                            <a:latin typeface="Cambria Math"/>
                          </a:rPr>
                          <m:t>𝑁</m:t>
                        </m:r>
                      </m:den>
                    </m:f>
                  </m:oMath>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989751" y="1295400"/>
                <a:ext cx="2382640" cy="534185"/>
              </a:xfrm>
              <a:prstGeom prst="rect">
                <a:avLst/>
              </a:prstGeom>
              <a:blipFill rotWithShape="1">
                <a:blip r:embed="rId13"/>
                <a:stretch>
                  <a:fillRect b="-5747"/>
                </a:stretch>
              </a:blipFill>
            </p:spPr>
            <p:txBody>
              <a:bodyPr/>
              <a:lstStyle/>
              <a:p>
                <a:r>
                  <a:rPr lang="en-US">
                    <a:noFill/>
                  </a:rPr>
                  <a:t> </a:t>
                </a:r>
              </a:p>
            </p:txBody>
          </p:sp>
        </mc:Fallback>
      </mc:AlternateContent>
      <p:sp>
        <p:nvSpPr>
          <p:cNvPr id="8" name="Title 2"/>
          <p:cNvSpPr txBox="1">
            <a:spLocks/>
          </p:cNvSpPr>
          <p:nvPr/>
        </p:nvSpPr>
        <p:spPr>
          <a:xfrm>
            <a:off x="914400" y="1143000"/>
            <a:ext cx="3657600"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1400" dirty="0"/>
              <a:t>Loop Gain:</a:t>
            </a:r>
          </a:p>
          <a:p>
            <a:endParaRPr lang="en-US" sz="1400" dirty="0"/>
          </a:p>
        </p:txBody>
      </p:sp>
      <mc:AlternateContent xmlns:mc="http://schemas.openxmlformats.org/markup-compatibility/2006" xmlns:a14="http://schemas.microsoft.com/office/drawing/2010/main">
        <mc:Choice Requires="a14">
          <p:sp>
            <p:nvSpPr>
              <p:cNvPr id="7" name="Rectangle 6"/>
              <p:cNvSpPr/>
              <p:nvPr/>
            </p:nvSpPr>
            <p:spPr>
              <a:xfrm>
                <a:off x="648606" y="3401367"/>
                <a:ext cx="2601481" cy="1493037"/>
              </a:xfrm>
              <a:prstGeom prst="rect">
                <a:avLst/>
              </a:prstGeom>
            </p:spPr>
            <p:txBody>
              <a:bodyPr wrap="none">
                <a:spAutoFit/>
              </a:bodyPr>
              <a:lstStyle/>
              <a:p>
                <a:pPr algn="ctr"/>
                <a14:m>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ea typeface="Cambria Math"/>
                              </a:rPr>
                              <m:t>𝜃</m:t>
                            </m:r>
                          </m:e>
                          <m:sub>
                            <m:r>
                              <a:rPr lang="en-US" i="1">
                                <a:latin typeface="Cambria Math"/>
                              </a:rPr>
                              <m:t>𝑜</m:t>
                            </m:r>
                          </m:sub>
                        </m:sSub>
                        <m:r>
                          <a:rPr lang="en-US" i="1">
                            <a:latin typeface="Cambria Math"/>
                          </a:rPr>
                          <m:t>(</m:t>
                        </m:r>
                        <m:r>
                          <a:rPr lang="en-US" i="1">
                            <a:latin typeface="Cambria Math"/>
                          </a:rPr>
                          <m:t>𝑠</m:t>
                        </m:r>
                        <m:r>
                          <a:rPr lang="en-US" i="1">
                            <a:latin typeface="Cambria Math"/>
                          </a:rPr>
                          <m:t>)</m:t>
                        </m:r>
                      </m:num>
                      <m:den>
                        <m:sSub>
                          <m:sSubPr>
                            <m:ctrlPr>
                              <a:rPr lang="en-US" i="1">
                                <a:latin typeface="Cambria Math" panose="02040503050406030204" pitchFamily="18" charset="0"/>
                              </a:rPr>
                            </m:ctrlPr>
                          </m:sSubPr>
                          <m:e>
                            <m:r>
                              <a:rPr lang="en-US" i="1">
                                <a:latin typeface="Cambria Math"/>
                                <a:ea typeface="Cambria Math"/>
                              </a:rPr>
                              <m:t>𝜃</m:t>
                            </m:r>
                          </m:e>
                          <m:sub>
                            <m:r>
                              <a:rPr lang="en-US" i="1">
                                <a:latin typeface="Cambria Math"/>
                              </a:rPr>
                              <m:t>𝑒</m:t>
                            </m:r>
                          </m:sub>
                        </m:sSub>
                        <m:r>
                          <a:rPr lang="en-US" i="1">
                            <a:latin typeface="Cambria Math"/>
                          </a:rPr>
                          <m:t>(</m:t>
                        </m:r>
                        <m:r>
                          <a:rPr lang="en-US" i="1">
                            <a:latin typeface="Cambria Math"/>
                          </a:rPr>
                          <m:t>𝑠</m:t>
                        </m:r>
                        <m:r>
                          <a:rPr lang="en-US" i="1">
                            <a:latin typeface="Cambria Math"/>
                          </a:rPr>
                          <m:t>)</m:t>
                        </m:r>
                      </m:den>
                    </m:f>
                    <m:r>
                      <a:rPr lang="en-US" b="0" i="1" smtClean="0">
                        <a:latin typeface="Cambria Math"/>
                      </a:rPr>
                      <m:t>=</m:t>
                    </m:r>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a:rPr>
                                      <m:t>𝐾</m:t>
                                    </m:r>
                                  </m:e>
                                  <m:sub>
                                    <m:r>
                                      <a:rPr lang="en-US" i="1">
                                        <a:latin typeface="Cambria Math"/>
                                      </a:rPr>
                                      <m:t>𝑃𝐷</m:t>
                                    </m:r>
                                  </m:sub>
                                </m:sSub>
                                <m:r>
                                  <a:rPr lang="en-US" i="1">
                                    <a:latin typeface="Cambria Math"/>
                                  </a:rPr>
                                  <m:t>𝐾</m:t>
                                </m:r>
                              </m:e>
                              <m:sub>
                                <m:r>
                                  <a:rPr lang="en-US" i="1">
                                    <a:latin typeface="Cambria Math"/>
                                  </a:rPr>
                                  <m:t>𝑉𝐶𝑂</m:t>
                                </m:r>
                              </m:sub>
                            </m:sSub>
                          </m:num>
                          <m:den>
                            <m:r>
                              <a:rPr lang="en-US" i="1">
                                <a:latin typeface="Cambria Math"/>
                              </a:rPr>
                              <m:t>𝑠</m:t>
                            </m:r>
                          </m:den>
                        </m:f>
                        <m:f>
                          <m:fPr>
                            <m:ctrlPr>
                              <a:rPr lang="en-US" i="1">
                                <a:latin typeface="Cambria Math" panose="02040503050406030204" pitchFamily="18" charset="0"/>
                              </a:rPr>
                            </m:ctrlPr>
                          </m:fPr>
                          <m:num>
                            <m:r>
                              <a:rPr lang="en-US" i="1">
                                <a:latin typeface="Cambria Math"/>
                              </a:rPr>
                              <m:t>1</m:t>
                            </m:r>
                          </m:num>
                          <m:den>
                            <m:r>
                              <a:rPr lang="en-US" i="1">
                                <a:latin typeface="Cambria Math"/>
                              </a:rPr>
                              <m:t>𝑁</m:t>
                            </m:r>
                          </m:den>
                        </m:f>
                        <m:sSub>
                          <m:sSubPr>
                            <m:ctrlPr>
                              <a:rPr lang="en-US" i="1" dirty="0">
                                <a:latin typeface="Cambria Math" panose="02040503050406030204" pitchFamily="18" charset="0"/>
                              </a:rPr>
                            </m:ctrlPr>
                          </m:sSubPr>
                          <m:e>
                            <m:r>
                              <a:rPr lang="en-US" i="1" dirty="0">
                                <a:latin typeface="Cambria Math"/>
                              </a:rPr>
                              <m:t>𝐾</m:t>
                            </m:r>
                          </m:e>
                          <m:sub>
                            <m:r>
                              <a:rPr lang="en-US" i="1" dirty="0">
                                <a:latin typeface="Cambria Math"/>
                              </a:rPr>
                              <m:t>1</m:t>
                            </m:r>
                          </m:sub>
                        </m:sSub>
                      </m:e>
                    </m:d>
                  </m:oMath>
                </a14:m>
                <a:r>
                  <a:rPr lang="en-US" dirty="0"/>
                  <a:t>=1</a:t>
                </a:r>
              </a:p>
              <a:p>
                <a:pPr algn="ctr"/>
                <a:endParaRPr lang="en-US" dirty="0"/>
              </a:p>
              <a:p>
                <a:pPr algn="ctr"/>
                <a:r>
                  <a:rPr lang="en-US" dirty="0"/>
                  <a:t>F(s)=</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𝐾</m:t>
                        </m:r>
                      </m:e>
                      <m:sub>
                        <m:r>
                          <a:rPr lang="en-US" i="1" dirty="0">
                            <a:latin typeface="Cambria Math"/>
                          </a:rPr>
                          <m:t>1</m:t>
                        </m:r>
                      </m:sub>
                    </m:sSub>
                  </m:oMath>
                </a14:m>
                <a:r>
                  <a:rPr lang="en-US" dirty="0"/>
                  <a:t>(</a:t>
                </a:r>
                <a14:m>
                  <m:oMath xmlns:m="http://schemas.openxmlformats.org/officeDocument/2006/math">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a:rPr>
                              <m:t>𝑆</m:t>
                            </m:r>
                            <m:r>
                              <a:rPr lang="en-US" i="1" dirty="0">
                                <a:latin typeface="Cambria Math"/>
                              </a:rPr>
                              <m:t>+</m:t>
                            </m:r>
                            <m:r>
                              <a:rPr lang="en-US" i="1" dirty="0">
                                <a:latin typeface="Cambria Math"/>
                              </a:rPr>
                              <m:t>𝐾</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𝐾</m:t>
                            </m:r>
                          </m:e>
                          <m:sub>
                            <m:r>
                              <a:rPr lang="en-US" i="1" dirty="0">
                                <a:latin typeface="Cambria Math"/>
                              </a:rPr>
                              <m:t>1</m:t>
                            </m:r>
                          </m:sub>
                        </m:sSub>
                      </m:num>
                      <m:den>
                        <m:r>
                          <a:rPr lang="en-US" i="1">
                            <a:latin typeface="Cambria Math"/>
                            <a:ea typeface="Cambria Math"/>
                          </a:rPr>
                          <m:t>𝑠</m:t>
                        </m:r>
                      </m:den>
                    </m:f>
                  </m:oMath>
                </a14:m>
                <a:r>
                  <a:rPr lang="en-US" dirty="0"/>
                  <a:t>)</a:t>
                </a:r>
              </a:p>
              <a:p>
                <a:pPr algn="ctr"/>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48606" y="3401367"/>
                <a:ext cx="2601481" cy="1493037"/>
              </a:xfrm>
              <a:prstGeom prst="rect">
                <a:avLst/>
              </a:prstGeom>
              <a:blipFill rotWithShape="1">
                <a:blip r:embed="rId11"/>
                <a:stretch>
                  <a:fillRect r="-1639"/>
                </a:stretch>
              </a:blipFill>
            </p:spPr>
            <p:txBody>
              <a:bodyPr/>
              <a:lstStyle/>
              <a:p>
                <a:r>
                  <a:rPr lang="en-US">
                    <a:noFill/>
                  </a:rPr>
                  <a:t> </a:t>
                </a:r>
              </a:p>
            </p:txBody>
          </p:sp>
        </mc:Fallback>
      </mc:AlternateContent>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87905" y="2611890"/>
            <a:ext cx="5286375"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4594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2971800" cy="1566672"/>
          </a:xfrm>
        </p:spPr>
        <p:txBody>
          <a:bodyPr>
            <a:normAutofit fontScale="70000" lnSpcReduction="20000"/>
          </a:bodyPr>
          <a:lstStyle/>
          <a:p>
            <a:r>
              <a:rPr lang="en-US" dirty="0"/>
              <a:t>You can see the cross over frequency at about 10khz and the phase margin of 63 degrees</a:t>
            </a:r>
          </a:p>
        </p:txBody>
      </p:sp>
      <p:sp>
        <p:nvSpPr>
          <p:cNvPr id="3" name="Title 2"/>
          <p:cNvSpPr>
            <a:spLocks noGrp="1"/>
          </p:cNvSpPr>
          <p:nvPr>
            <p:ph type="title"/>
          </p:nvPr>
        </p:nvSpPr>
        <p:spPr/>
        <p:txBody>
          <a:bodyPr/>
          <a:lstStyle/>
          <a:p>
            <a:r>
              <a:rPr lang="en-US" dirty="0"/>
              <a:t>The Total system</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378" y="1707579"/>
            <a:ext cx="528637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2401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599" y="609600"/>
            <a:ext cx="6791325" cy="5553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7723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PLL Designed in WIS</a:t>
            </a:r>
          </a:p>
        </p:txBody>
      </p:sp>
      <p:sp>
        <p:nvSpPr>
          <p:cNvPr id="6" name="Title 2"/>
          <p:cNvSpPr txBox="1">
            <a:spLocks/>
          </p:cNvSpPr>
          <p:nvPr/>
        </p:nvSpPr>
        <p:spPr>
          <a:xfrm>
            <a:off x="152400" y="1371600"/>
            <a:ext cx="4038600" cy="3276600"/>
          </a:xfrm>
          <a:prstGeom prst="rect">
            <a:avLst/>
          </a:prstGeom>
        </p:spPr>
        <p:txBody>
          <a:bodyPr vert="horz" rtlCol="0" anchor="ctr">
            <a:normAutofit fontScale="25000" lnSpcReduction="2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US" sz="6400" dirty="0"/>
          </a:p>
          <a:p>
            <a:endParaRPr lang="en-US" sz="6400" dirty="0"/>
          </a:p>
          <a:p>
            <a:r>
              <a:rPr lang="en-US" sz="6400" u="sng" dirty="0"/>
              <a:t>Specification:</a:t>
            </a:r>
          </a:p>
          <a:p>
            <a:endParaRPr lang="en-US" sz="6400" dirty="0"/>
          </a:p>
          <a:p>
            <a:r>
              <a:rPr lang="en-US" sz="6400" dirty="0"/>
              <a:t>1)Frequency : 1000 </a:t>
            </a:r>
            <a:r>
              <a:rPr lang="en-US" sz="6400" dirty="0" err="1"/>
              <a:t>Ghz</a:t>
            </a:r>
            <a:r>
              <a:rPr lang="en-US" sz="6400" dirty="0"/>
              <a:t>/ 6.8 </a:t>
            </a:r>
            <a:r>
              <a:rPr lang="en-US" sz="6400" dirty="0" err="1"/>
              <a:t>Ghz</a:t>
            </a:r>
            <a:endParaRPr lang="en-US" sz="6400" dirty="0"/>
          </a:p>
          <a:p>
            <a:r>
              <a:rPr lang="en-US" sz="6400" dirty="0"/>
              <a:t>2)External / Internal Reference frequency.</a:t>
            </a:r>
          </a:p>
          <a:p>
            <a:endParaRPr lang="en-US" sz="6400" dirty="0"/>
          </a:p>
          <a:p>
            <a:r>
              <a:rPr lang="en-US" sz="6400" u="sng" dirty="0"/>
              <a:t>Features:</a:t>
            </a:r>
          </a:p>
          <a:p>
            <a:endParaRPr lang="en-US" sz="6400" dirty="0"/>
          </a:p>
          <a:p>
            <a:r>
              <a:rPr lang="en-US" sz="6400" dirty="0"/>
              <a:t>1)Frequency Hoping by Profiles selection.</a:t>
            </a:r>
          </a:p>
          <a:p>
            <a:r>
              <a:rPr lang="en-US" sz="6400" dirty="0"/>
              <a:t>2)Frequency chirp sweep.</a:t>
            </a:r>
          </a:p>
          <a:p>
            <a:r>
              <a:rPr lang="en-US" sz="6400" dirty="0"/>
              <a:t>3)Parallel mode of </a:t>
            </a:r>
            <a:r>
              <a:rPr lang="en-US" sz="6400" dirty="0" err="1"/>
              <a:t>opearation</a:t>
            </a:r>
            <a:r>
              <a:rPr lang="en-US" sz="6400" dirty="0"/>
              <a:t>.</a:t>
            </a:r>
          </a:p>
          <a:p>
            <a:endParaRPr lang="en-US" sz="2000" dirty="0"/>
          </a:p>
          <a:p>
            <a:endParaRPr lang="en-US" sz="2000" dirty="0"/>
          </a:p>
          <a:p>
            <a:endParaRPr lang="en-US" sz="20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23305" y="1531031"/>
            <a:ext cx="4563495" cy="2638778"/>
          </a:xfrm>
        </p:spPr>
      </p:pic>
      <p:sp>
        <p:nvSpPr>
          <p:cNvPr id="10" name="Title 2"/>
          <p:cNvSpPr txBox="1">
            <a:spLocks/>
          </p:cNvSpPr>
          <p:nvPr/>
        </p:nvSpPr>
        <p:spPr>
          <a:xfrm>
            <a:off x="4423228" y="4115961"/>
            <a:ext cx="4568371" cy="2688191"/>
          </a:xfrm>
          <a:prstGeom prst="rect">
            <a:avLst/>
          </a:prstGeom>
        </p:spPr>
        <p:txBody>
          <a:bodyPr vert="horz" rtlCol="0" anchor="ctr">
            <a:normAutofit fontScale="25000" lnSpcReduction="2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US" sz="6400" dirty="0"/>
          </a:p>
          <a:p>
            <a:endParaRPr lang="en-US" sz="6400" dirty="0"/>
          </a:p>
          <a:p>
            <a:r>
              <a:rPr lang="en-US" sz="6400" u="sng" dirty="0"/>
              <a:t>Specification:</a:t>
            </a:r>
          </a:p>
          <a:p>
            <a:endParaRPr lang="en-US" sz="6400" dirty="0"/>
          </a:p>
          <a:p>
            <a:r>
              <a:rPr lang="en-US" sz="6400" dirty="0"/>
              <a:t>1)Range 6.8-6.85 </a:t>
            </a:r>
            <a:r>
              <a:rPr lang="en-US" sz="6400" dirty="0" err="1"/>
              <a:t>Ghz</a:t>
            </a:r>
            <a:r>
              <a:rPr lang="en-US" sz="6400" dirty="0"/>
              <a:t> (Rubidium Range)</a:t>
            </a:r>
          </a:p>
          <a:p>
            <a:r>
              <a:rPr lang="en-US" sz="6400" dirty="0"/>
              <a:t>2) All DDS Features</a:t>
            </a:r>
          </a:p>
          <a:p>
            <a:r>
              <a:rPr lang="en-US" sz="6400" dirty="0"/>
              <a:t>2)External / Internal Reference frequency.</a:t>
            </a:r>
          </a:p>
          <a:p>
            <a:endParaRPr lang="en-US" sz="6400" dirty="0"/>
          </a:p>
          <a:p>
            <a:r>
              <a:rPr lang="en-US" sz="6400" u="sng" dirty="0"/>
              <a:t>Features at High Frequency:</a:t>
            </a:r>
          </a:p>
          <a:p>
            <a:endParaRPr lang="en-US" sz="6400" dirty="0"/>
          </a:p>
          <a:p>
            <a:r>
              <a:rPr lang="en-US" sz="6400" dirty="0"/>
              <a:t>1)Frequency Hoping by Profiles selection.</a:t>
            </a:r>
          </a:p>
          <a:p>
            <a:r>
              <a:rPr lang="en-US" sz="6400" dirty="0"/>
              <a:t>2)Frequency chirp sweep.</a:t>
            </a:r>
          </a:p>
          <a:p>
            <a:r>
              <a:rPr lang="en-US" sz="6400" dirty="0"/>
              <a:t>3)Parallel mode of </a:t>
            </a:r>
            <a:r>
              <a:rPr lang="en-US" sz="6400" dirty="0" err="1"/>
              <a:t>opearation</a:t>
            </a:r>
            <a:r>
              <a:rPr lang="en-US" sz="6400" dirty="0"/>
              <a:t>.</a:t>
            </a:r>
          </a:p>
          <a:p>
            <a:endParaRPr lang="en-US" sz="2000" dirty="0"/>
          </a:p>
          <a:p>
            <a:endParaRPr lang="en-US" sz="2000" dirty="0"/>
          </a:p>
          <a:p>
            <a:endParaRPr lang="en-US" sz="2000" dirty="0"/>
          </a:p>
        </p:txBody>
      </p:sp>
      <p:cxnSp>
        <p:nvCxnSpPr>
          <p:cNvPr id="12" name="Straight Arrow Connector 11"/>
          <p:cNvCxnSpPr/>
          <p:nvPr/>
        </p:nvCxnSpPr>
        <p:spPr>
          <a:xfrm>
            <a:off x="1524000" y="4572000"/>
            <a:ext cx="2514600"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97283" y="4736068"/>
            <a:ext cx="1523174" cy="369332"/>
          </a:xfrm>
          <a:prstGeom prst="rect">
            <a:avLst/>
          </a:prstGeom>
          <a:noFill/>
        </p:spPr>
        <p:txBody>
          <a:bodyPr wrap="none" rtlCol="0">
            <a:spAutoFit/>
          </a:bodyPr>
          <a:lstStyle/>
          <a:p>
            <a:r>
              <a:rPr lang="en-US" dirty="0"/>
              <a:t>DDS Scaling</a:t>
            </a:r>
          </a:p>
        </p:txBody>
      </p:sp>
    </p:spTree>
    <p:extLst>
      <p:ext uri="{BB962C8B-B14F-4D97-AF65-F5344CB8AC3E}">
        <p14:creationId xmlns:p14="http://schemas.microsoft.com/office/powerpoint/2010/main" val="1504235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PLL Designed in WIS</a:t>
            </a:r>
          </a:p>
        </p:txBody>
      </p:sp>
      <p:sp>
        <p:nvSpPr>
          <p:cNvPr id="6" name="Title 2"/>
          <p:cNvSpPr txBox="1">
            <a:spLocks/>
          </p:cNvSpPr>
          <p:nvPr/>
        </p:nvSpPr>
        <p:spPr>
          <a:xfrm>
            <a:off x="152400" y="1371600"/>
            <a:ext cx="3581400" cy="3276600"/>
          </a:xfrm>
          <a:prstGeom prst="rect">
            <a:avLst/>
          </a:prstGeom>
        </p:spPr>
        <p:txBody>
          <a:bodyPr vert="horz" rtlCol="0" anchor="ctr">
            <a:normAutofit fontScale="25000" lnSpcReduction="2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US" sz="6400" dirty="0"/>
          </a:p>
          <a:p>
            <a:endParaRPr lang="en-US" sz="6400" dirty="0"/>
          </a:p>
          <a:p>
            <a:r>
              <a:rPr lang="en-US" sz="6400" u="sng" dirty="0"/>
              <a:t>Specification:</a:t>
            </a:r>
          </a:p>
          <a:p>
            <a:endParaRPr lang="en-US" sz="6400" dirty="0"/>
          </a:p>
          <a:p>
            <a:r>
              <a:rPr lang="en-US" sz="6400" dirty="0"/>
              <a:t>1)Phase Detector Range : </a:t>
            </a:r>
          </a:p>
          <a:p>
            <a:r>
              <a:rPr lang="en-US" sz="6400" dirty="0"/>
              <a:t>Up to 300 </a:t>
            </a:r>
            <a:r>
              <a:rPr lang="en-US" sz="6400" dirty="0" err="1"/>
              <a:t>Mhz</a:t>
            </a:r>
            <a:endParaRPr lang="en-US" sz="6400" dirty="0"/>
          </a:p>
          <a:p>
            <a:r>
              <a:rPr lang="en-US" sz="6400" dirty="0"/>
              <a:t>2)External / Internal Reference frequency.</a:t>
            </a:r>
          </a:p>
          <a:p>
            <a:endParaRPr lang="en-US" sz="6400" dirty="0"/>
          </a:p>
          <a:p>
            <a:r>
              <a:rPr lang="en-US" sz="6400" u="sng" dirty="0"/>
              <a:t>Features:</a:t>
            </a:r>
          </a:p>
          <a:p>
            <a:endParaRPr lang="en-US" sz="6400" dirty="0"/>
          </a:p>
          <a:p>
            <a:r>
              <a:rPr lang="en-US" sz="6400" dirty="0"/>
              <a:t>1)PID mechanical settings. </a:t>
            </a:r>
          </a:p>
          <a:p>
            <a:r>
              <a:rPr lang="en-US" sz="6400" dirty="0"/>
              <a:t>2)Working with beats from lasers.</a:t>
            </a:r>
          </a:p>
          <a:p>
            <a:r>
              <a:rPr lang="en-US" sz="6400" dirty="0"/>
              <a:t>3)Switches for lock/not locked.</a:t>
            </a:r>
          </a:p>
          <a:p>
            <a:r>
              <a:rPr lang="en-US" sz="6400" dirty="0"/>
              <a:t>4)Remote control of the device.</a:t>
            </a:r>
          </a:p>
          <a:p>
            <a:endParaRPr lang="en-US" sz="2000" dirty="0"/>
          </a:p>
          <a:p>
            <a:endParaRPr lang="en-US" sz="2000" dirty="0"/>
          </a:p>
          <a:p>
            <a:endParaRPr lang="en-US" sz="20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88475" y="1544179"/>
            <a:ext cx="5214155" cy="3099105"/>
          </a:xfrm>
        </p:spPr>
      </p:pic>
    </p:spTree>
    <p:extLst>
      <p:ext uri="{BB962C8B-B14F-4D97-AF65-F5344CB8AC3E}">
        <p14:creationId xmlns:p14="http://schemas.microsoft.com/office/powerpoint/2010/main" val="71401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362200"/>
            <a:ext cx="8229600" cy="1143000"/>
          </a:xfrm>
        </p:spPr>
        <p:txBody>
          <a:bodyPr/>
          <a:lstStyle/>
          <a:p>
            <a:pPr algn="ctr"/>
            <a:r>
              <a:rPr lang="en-US" dirty="0"/>
              <a:t>PLL-Phase Noise</a:t>
            </a:r>
          </a:p>
        </p:txBody>
      </p:sp>
    </p:spTree>
    <p:extLst>
      <p:ext uri="{BB962C8B-B14F-4D97-AF65-F5344CB8AC3E}">
        <p14:creationId xmlns:p14="http://schemas.microsoft.com/office/powerpoint/2010/main" val="2144500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normAutofit fontScale="85000" lnSpcReduction="20000"/>
              </a:bodyPr>
              <a:lstStyle/>
              <a:p>
                <a:r>
                  <a:rPr lang="en-US" b="1" i="1" u="sng" dirty="0">
                    <a:solidFill>
                      <a:schemeClr val="accent3"/>
                    </a:solidFill>
                  </a:rPr>
                  <a:t>phase Noise</a:t>
                </a:r>
                <a:endParaRPr lang="en-US" b="1" i="1" u="sng" dirty="0">
                  <a:solidFill>
                    <a:schemeClr val="accent3"/>
                  </a:solidFill>
                  <a:latin typeface="+mj-lt"/>
                </a:endParaRPr>
              </a:p>
              <a:p>
                <a:r>
                  <a:rPr lang="en-US" i="1" dirty="0">
                    <a:latin typeface="+mj-lt"/>
                  </a:rPr>
                  <a:t>“Instantaneous phase noise </a:t>
                </a:r>
                <a14:m>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 </m:t>
                    </m:r>
                  </m:oMath>
                </a14:m>
                <a:r>
                  <a:rPr lang="en-US" i="1" dirty="0">
                    <a:latin typeface="+mj-lt"/>
                  </a:rPr>
                  <a:t>is the accumulation of all the phase deviation that has occurred since the oscillator first started </a:t>
                </a:r>
                <a:r>
                  <a:rPr lang="en-US" i="1" dirty="0" err="1">
                    <a:latin typeface="+mj-lt"/>
                  </a:rPr>
                  <a:t>opearation</a:t>
                </a:r>
                <a:r>
                  <a:rPr lang="en-US" i="1" dirty="0">
                    <a:latin typeface="+mj-lt"/>
                  </a:rPr>
                  <a:t>.”  (</a:t>
                </a:r>
                <a:r>
                  <a:rPr lang="en-US" i="1" dirty="0" err="1">
                    <a:latin typeface="+mj-lt"/>
                  </a:rPr>
                  <a:t>F.M.Gardner</a:t>
                </a:r>
                <a:r>
                  <a:rPr lang="en-US" i="1" dirty="0">
                    <a:latin typeface="+mj-lt"/>
                  </a:rPr>
                  <a:t>)</a:t>
                </a:r>
              </a:p>
              <a:p>
                <a:r>
                  <a:rPr lang="en-US" b="1" i="1" u="sng" dirty="0">
                    <a:solidFill>
                      <a:srgbClr val="00B0F0"/>
                    </a:solidFill>
                    <a:latin typeface="+mj-lt"/>
                  </a:rPr>
                  <a:t>Spectral Density:</a:t>
                </a:r>
              </a:p>
              <a:p>
                <a:r>
                  <a:rPr lang="en-US" dirty="0">
                    <a:latin typeface="+mj-lt"/>
                  </a:rPr>
                  <a:t>The spectral density of noise is defined as the Fourier transform of the autocorrelation function provided the function is stationary. (units=</a:t>
                </a:r>
                <a:r>
                  <a:rPr lang="en-US" dirty="0" err="1">
                    <a:latin typeface="+mj-lt"/>
                  </a:rPr>
                  <a:t>dBc</a:t>
                </a:r>
                <a:r>
                  <a:rPr lang="en-US" dirty="0">
                    <a:latin typeface="+mj-lt"/>
                  </a:rPr>
                  <a:t>/Hz)</a:t>
                </a:r>
              </a:p>
              <a:p>
                <a:endParaRPr lang="en-US" dirty="0">
                  <a:latin typeface="+mj-lt"/>
                </a:endParaRPr>
              </a:p>
              <a:p>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ea typeface="Cambria Math" panose="02040503050406030204" pitchFamily="18" charset="0"/>
                          </a:rPr>
                          <m:t>𝜙</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Δ</m:t>
                        </m:r>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m:t>
                        </m:r>
                      </m:sub>
                    </m:sSub>
                  </m:oMath>
                </a14:m>
                <a:r>
                  <a:rPr lang="en-US" dirty="0">
                    <a:latin typeface="+mj-lt"/>
                  </a:rPr>
                  <a:t>=</a:t>
                </a:r>
                <a14:m>
                  <m:oMath xmlns:m="http://schemas.openxmlformats.org/officeDocument/2006/math">
                    <m:r>
                      <a:rPr lang="en-US" b="0" i="1" dirty="0" smtClean="0">
                        <a:latin typeface="Cambria Math" panose="02040503050406030204" pitchFamily="18" charset="0"/>
                        <a:ea typeface="Cambria Math" panose="02040503050406030204" pitchFamily="18" charset="0"/>
                      </a:rPr>
                      <m:t>ℱ</m:t>
                    </m:r>
                    <m:d>
                      <m:dPr>
                        <m:begChr m:val="{"/>
                        <m:endChr m:val="}"/>
                        <m:ctrlPr>
                          <a:rPr lang="en-US" b="0" i="1" dirty="0" smtClean="0">
                            <a:latin typeface="Cambria Math" panose="02040503050406030204" pitchFamily="18" charset="0"/>
                          </a:rPr>
                        </m:ctrlPr>
                      </m:dPr>
                      <m:e>
                        <m:r>
                          <a:rPr lang="en-US" i="1" dirty="0">
                            <a:latin typeface="Cambria Math" panose="02040503050406030204" pitchFamily="18" charset="0"/>
                          </a:rPr>
                          <m:t>𝑅</m:t>
                        </m:r>
                        <m:d>
                          <m:dPr>
                            <m:ctrlPr>
                              <a:rPr lang="en-US" i="1" dirty="0">
                                <a:latin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𝜏</m:t>
                            </m:r>
                          </m:e>
                        </m:d>
                      </m:e>
                    </m:d>
                  </m:oMath>
                </a14:m>
                <a:endParaRPr lang="en-US" dirty="0">
                  <a:latin typeface="+mj-lt"/>
                </a:endParaRPr>
              </a:p>
              <a:p>
                <a:endParaRPr lang="en-US" dirty="0">
                  <a:latin typeface="+mj-lt"/>
                </a:endParaRPr>
              </a:p>
              <a:p>
                <a:pPr marL="109728" indent="0">
                  <a:buNone/>
                </a:pPr>
                <a:r>
                  <a:rPr lang="en-US" dirty="0">
                    <a:latin typeface="+mj-lt"/>
                  </a:rPr>
                  <a:t>The </a:t>
                </a:r>
                <a:r>
                  <a:rPr lang="en-US" dirty="0"/>
                  <a:t>theoretically </a:t>
                </a:r>
                <a:r>
                  <a:rPr lang="en-US" dirty="0">
                    <a:latin typeface="+mj-lt"/>
                  </a:rPr>
                  <a:t>stationary issue is usually a problem looking at the autocorrelation of some signal </a:t>
                </a:r>
                <a:r>
                  <a:rPr lang="en-US" dirty="0" err="1">
                    <a:latin typeface="+mj-lt"/>
                  </a:rPr>
                  <a:t>involed</a:t>
                </a:r>
                <a:r>
                  <a:rPr lang="en-US" dirty="0">
                    <a:latin typeface="+mj-lt"/>
                  </a:rPr>
                  <a:t>.</a:t>
                </a:r>
              </a:p>
              <a:p>
                <a:pPr marL="109728" indent="0">
                  <a:buNone/>
                </a:pPr>
                <a:r>
                  <a:rPr lang="en-US" dirty="0">
                    <a:latin typeface="+mj-lt"/>
                  </a:rPr>
                  <a:t>As an example: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oMath>
                </a14:m>
                <a:r>
                  <a:rPr lang="en-US" dirty="0">
                    <a:latin typeface="+mj-lt"/>
                  </a:rPr>
                  <a:t>) </a:t>
                </a:r>
              </a:p>
            </p:txBody>
          </p:sp>
        </mc:Choice>
        <mc:Fallback>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t="-2291" r="-1407" b="-1213"/>
                </a:stretch>
              </a:blipFill>
            </p:spPr>
            <p:txBody>
              <a:bodyPr/>
              <a:lstStyle/>
              <a:p>
                <a:r>
                  <a:rPr lang="he-IL">
                    <a:noFill/>
                  </a:rPr>
                  <a:t> </a:t>
                </a:r>
              </a:p>
            </p:txBody>
          </p:sp>
        </mc:Fallback>
      </mc:AlternateContent>
      <p:sp>
        <p:nvSpPr>
          <p:cNvPr id="3" name="Title 2"/>
          <p:cNvSpPr>
            <a:spLocks noGrp="1"/>
          </p:cNvSpPr>
          <p:nvPr>
            <p:ph type="title"/>
          </p:nvPr>
        </p:nvSpPr>
        <p:spPr/>
        <p:txBody>
          <a:bodyPr/>
          <a:lstStyle/>
          <a:p>
            <a:r>
              <a:rPr lang="en-US" dirty="0"/>
              <a:t>What is actually phase Noise ?</a:t>
            </a:r>
          </a:p>
        </p:txBody>
      </p:sp>
    </p:spTree>
    <p:extLst>
      <p:ext uri="{BB962C8B-B14F-4D97-AF65-F5344CB8AC3E}">
        <p14:creationId xmlns:p14="http://schemas.microsoft.com/office/powerpoint/2010/main" val="695134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lnSpcReduction="10000"/>
              </a:bodyPr>
              <a:lstStyle/>
              <a:p>
                <a:pPr marL="109728" indent="0">
                  <a:buNone/>
                </a:pPr>
                <a:r>
                  <a:rPr lang="en-US" dirty="0"/>
                  <a:t>Which result in non stationary process.</a:t>
                </a:r>
              </a:p>
              <a:p>
                <a:pPr marL="109728" indent="0">
                  <a:buNone/>
                </a:pPr>
                <a:r>
                  <a:rPr lang="en-US" dirty="0"/>
                  <a:t>But this issue can be overcome by making the measurement appropriate. For example measuring in certain interval period of times.</a:t>
                </a:r>
              </a:p>
              <a:p>
                <a:pPr marL="109728" indent="0">
                  <a:buNone/>
                </a:pPr>
                <a:r>
                  <a:rPr lang="en-US" dirty="0"/>
                  <a:t>And making transmission zero at certain places in frequency.</a:t>
                </a:r>
              </a:p>
              <a:p>
                <a:endParaRPr lang="en-US" dirty="0"/>
              </a:p>
              <a:p>
                <a:r>
                  <a:rPr lang="en-US" dirty="0">
                    <a:solidFill>
                      <a:srgbClr val="00B050"/>
                    </a:solidFill>
                  </a:rPr>
                  <a:t>Normalized Spectral Density of Phase Noise :</a:t>
                </a:r>
              </a:p>
              <a:p>
                <a:endParaRPr lang="en-US" dirty="0">
                  <a:solidFill>
                    <a:srgbClr val="00B050"/>
                  </a:solidFill>
                </a:endParaRPr>
              </a:p>
              <a:p>
                <a:r>
                  <a:rPr lang="en-US" sz="2800" dirty="0">
                    <a:ea typeface="Cambria Math" panose="02040503050406030204" pitchFamily="18" charset="0"/>
                  </a:rPr>
                  <a:t>                         </a:t>
                </a:r>
                <a14:m>
                  <m:oMath xmlns:m="http://schemas.openxmlformats.org/officeDocument/2006/math">
                    <m:r>
                      <a:rPr lang="en-US" sz="2800" i="1">
                        <a:latin typeface="Cambria Math" panose="02040503050406030204" pitchFamily="18" charset="0"/>
                        <a:ea typeface="Cambria Math" panose="02040503050406030204" pitchFamily="18" charset="0"/>
                      </a:rPr>
                      <m:t>ℒ</m:t>
                    </m:r>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i="1">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r>
                              <m:rPr>
                                <m:sty m:val="p"/>
                              </m:rPr>
                              <a:rPr lang="el-GR" sz="2800" b="0" i="1" smtClean="0">
                                <a:latin typeface="Cambria Math" panose="02040503050406030204" pitchFamily="18" charset="0"/>
                                <a:ea typeface="Cambria Math" panose="02040503050406030204" pitchFamily="18" charset="0"/>
                              </a:rPr>
                              <m:t>Δ</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𝑠</m:t>
                            </m:r>
                          </m:sub>
                        </m:sSub>
                      </m:den>
                    </m:f>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74" t="-2022" r="-251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What is actually phase Noise ?</a:t>
            </a:r>
          </a:p>
        </p:txBody>
      </p:sp>
    </p:spTree>
    <p:extLst>
      <p:ext uri="{BB962C8B-B14F-4D97-AF65-F5344CB8AC3E}">
        <p14:creationId xmlns:p14="http://schemas.microsoft.com/office/powerpoint/2010/main" val="2692383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8981" y="1268144"/>
            <a:ext cx="8229600" cy="282091"/>
          </a:xfrm>
        </p:spPr>
        <p:txBody>
          <a:bodyPr>
            <a:noAutofit/>
          </a:bodyPr>
          <a:lstStyle/>
          <a:p>
            <a:r>
              <a:rPr lang="en-US" sz="1800" b="1" u="sng" dirty="0">
                <a:solidFill>
                  <a:srgbClr val="00B0F0"/>
                </a:solidFill>
              </a:rPr>
              <a:t>Spectrum Analyzer</a:t>
            </a:r>
          </a:p>
        </p:txBody>
      </p:sp>
      <p:sp>
        <p:nvSpPr>
          <p:cNvPr id="3" name="Title 2"/>
          <p:cNvSpPr>
            <a:spLocks noGrp="1"/>
          </p:cNvSpPr>
          <p:nvPr>
            <p:ph type="title"/>
          </p:nvPr>
        </p:nvSpPr>
        <p:spPr>
          <a:xfrm>
            <a:off x="571500" y="183357"/>
            <a:ext cx="8229600" cy="1143000"/>
          </a:xfrm>
        </p:spPr>
        <p:txBody>
          <a:bodyPr/>
          <a:lstStyle/>
          <a:p>
            <a:r>
              <a:rPr lang="en-US" dirty="0"/>
              <a:t>Measure Phase Noise</a:t>
            </a:r>
          </a:p>
        </p:txBody>
      </p:sp>
      <p:sp>
        <p:nvSpPr>
          <p:cNvPr id="4" name="Rectangle 3"/>
          <p:cNvSpPr/>
          <p:nvPr/>
        </p:nvSpPr>
        <p:spPr>
          <a:xfrm>
            <a:off x="1739865" y="4741227"/>
            <a:ext cx="17526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025864" y="4741227"/>
            <a:ext cx="167601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6083265" y="4733289"/>
            <a:ext cx="13716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p:cNvCxnSpPr>
            <a:stCxn id="4" idx="3"/>
            <a:endCxn id="6" idx="1"/>
          </p:cNvCxnSpPr>
          <p:nvPr/>
        </p:nvCxnSpPr>
        <p:spPr>
          <a:xfrm>
            <a:off x="3492465" y="5198427"/>
            <a:ext cx="533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702265" y="5198427"/>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015965" y="5182551"/>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454865" y="5198427"/>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39865" y="4859385"/>
            <a:ext cx="1752983" cy="646331"/>
          </a:xfrm>
          <a:prstGeom prst="rect">
            <a:avLst/>
          </a:prstGeom>
          <a:noFill/>
        </p:spPr>
        <p:txBody>
          <a:bodyPr wrap="square" rtlCol="0">
            <a:spAutoFit/>
          </a:bodyPr>
          <a:lstStyle/>
          <a:p>
            <a:pPr algn="ctr"/>
            <a:r>
              <a:rPr lang="en-US" dirty="0"/>
              <a:t>Phase </a:t>
            </a:r>
          </a:p>
          <a:p>
            <a:pPr algn="ctr"/>
            <a:r>
              <a:rPr lang="en-US" dirty="0"/>
              <a:t>Demodulator</a:t>
            </a:r>
          </a:p>
        </p:txBody>
      </p:sp>
      <p:sp>
        <p:nvSpPr>
          <p:cNvPr id="21" name="TextBox 20"/>
          <p:cNvSpPr txBox="1"/>
          <p:nvPr/>
        </p:nvSpPr>
        <p:spPr>
          <a:xfrm>
            <a:off x="3986997" y="4859385"/>
            <a:ext cx="1752983" cy="646331"/>
          </a:xfrm>
          <a:prstGeom prst="rect">
            <a:avLst/>
          </a:prstGeom>
          <a:noFill/>
        </p:spPr>
        <p:txBody>
          <a:bodyPr wrap="square" rtlCol="0">
            <a:spAutoFit/>
          </a:bodyPr>
          <a:lstStyle/>
          <a:p>
            <a:pPr algn="ctr"/>
            <a:r>
              <a:rPr lang="en-US" dirty="0"/>
              <a:t>Spectrum </a:t>
            </a:r>
          </a:p>
          <a:p>
            <a:pPr algn="ctr"/>
            <a:r>
              <a:rPr lang="en-US" dirty="0"/>
              <a:t>Analyzer</a:t>
            </a:r>
          </a:p>
        </p:txBody>
      </p:sp>
      <p:sp>
        <p:nvSpPr>
          <p:cNvPr id="22" name="TextBox 21"/>
          <p:cNvSpPr txBox="1"/>
          <p:nvPr/>
        </p:nvSpPr>
        <p:spPr>
          <a:xfrm>
            <a:off x="5787798" y="4997884"/>
            <a:ext cx="1752983" cy="369332"/>
          </a:xfrm>
          <a:prstGeom prst="rect">
            <a:avLst/>
          </a:prstGeom>
          <a:noFill/>
        </p:spPr>
        <p:txBody>
          <a:bodyPr wrap="square" rtlCol="0">
            <a:spAutoFit/>
          </a:bodyPr>
          <a:lstStyle/>
          <a:p>
            <a:pPr algn="ctr"/>
            <a:r>
              <a:rPr lang="en-US" dirty="0"/>
              <a:t>Log( )</a:t>
            </a:r>
          </a:p>
        </p:txBody>
      </p:sp>
      <p:sp>
        <p:nvSpPr>
          <p:cNvPr id="23" name="TextBox 22"/>
          <p:cNvSpPr txBox="1"/>
          <p:nvPr/>
        </p:nvSpPr>
        <p:spPr>
          <a:xfrm>
            <a:off x="7458427" y="4838333"/>
            <a:ext cx="1364476" cy="369332"/>
          </a:xfrm>
          <a:prstGeom prst="rect">
            <a:avLst/>
          </a:prstGeom>
          <a:noFill/>
        </p:spPr>
        <p:txBody>
          <a:bodyPr wrap="none" rtlCol="0">
            <a:spAutoFit/>
          </a:bodyPr>
          <a:lstStyle/>
          <a:p>
            <a:r>
              <a:rPr lang="en-US" dirty="0"/>
              <a:t>To Display</a:t>
            </a:r>
          </a:p>
        </p:txBody>
      </p:sp>
      <mc:AlternateContent xmlns:mc="http://schemas.openxmlformats.org/markup-compatibility/2006" xmlns:a14="http://schemas.microsoft.com/office/drawing/2010/main">
        <mc:Choice Requires="a14">
          <p:sp>
            <p:nvSpPr>
              <p:cNvPr id="24" name="TextBox 23"/>
              <p:cNvSpPr txBox="1"/>
              <p:nvPr/>
            </p:nvSpPr>
            <p:spPr>
              <a:xfrm>
                <a:off x="5435524" y="4209827"/>
                <a:ext cx="914481" cy="394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ea typeface="Cambria Math" panose="02040503050406030204" pitchFamily="18" charset="0"/>
                            </a:rPr>
                            <m:t>𝜙</m:t>
                          </m:r>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r>
                        <a:rPr lang="en-US" b="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5435524" y="4209827"/>
                <a:ext cx="914481" cy="394082"/>
              </a:xfrm>
              <a:prstGeom prst="rect">
                <a:avLst/>
              </a:prstGeom>
              <a:blipFill>
                <a:blip r:embed="rId2"/>
                <a:stretch>
                  <a:fillRect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540283" y="4229538"/>
                <a:ext cx="4204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𝜙</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540283" y="4229538"/>
                <a:ext cx="42043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312484" y="4301194"/>
                <a:ext cx="2616357" cy="369332"/>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𝐴𝑐𝑜𝑠</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f</m:t>
                        </m:r>
                      </m:e>
                      <m:sub>
                        <m:r>
                          <a:rPr lang="en-US" b="0" i="0" smtClean="0">
                            <a:latin typeface="Cambria Math" panose="02040503050406030204" pitchFamily="18" charset="0"/>
                          </a:rPr>
                          <m:t>0</m:t>
                        </m:r>
                      </m:sub>
                    </m:sSub>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𝜙</m:t>
                    </m:r>
                  </m:oMath>
                </a14:m>
                <a:r>
                  <a:rPr lang="en-US" dirty="0"/>
                  <a:t>)</a:t>
                </a:r>
              </a:p>
            </p:txBody>
          </p:sp>
        </mc:Choice>
        <mc:Fallback xmlns="">
          <p:sp>
            <p:nvSpPr>
              <p:cNvPr id="26" name="Rectangle 25"/>
              <p:cNvSpPr>
                <a:spLocks noRot="1" noChangeAspect="1" noMove="1" noResize="1" noEditPoints="1" noAdjustHandles="1" noChangeArrowheads="1" noChangeShapeType="1" noTextEdit="1"/>
              </p:cNvSpPr>
              <p:nvPr/>
            </p:nvSpPr>
            <p:spPr>
              <a:xfrm>
                <a:off x="312484" y="4301194"/>
                <a:ext cx="2616357" cy="369332"/>
              </a:xfrm>
              <a:prstGeom prst="rect">
                <a:avLst/>
              </a:prstGeom>
              <a:blipFill>
                <a:blip r:embed="rId4"/>
                <a:stretch>
                  <a:fillRect t="-8333" r="-1166" b="-28333"/>
                </a:stretch>
              </a:blipFill>
            </p:spPr>
            <p:txBody>
              <a:bodyPr/>
              <a:lstStyle/>
              <a:p>
                <a:r>
                  <a:rPr lang="en-US">
                    <a:noFill/>
                  </a:rPr>
                  <a:t> </a:t>
                </a:r>
              </a:p>
            </p:txBody>
          </p:sp>
        </mc:Fallback>
      </mc:AlternateContent>
      <p:cxnSp>
        <p:nvCxnSpPr>
          <p:cNvPr id="28" name="Straight Arrow Connector 27"/>
          <p:cNvCxnSpPr/>
          <p:nvPr/>
        </p:nvCxnSpPr>
        <p:spPr>
          <a:xfrm>
            <a:off x="1245333" y="4646394"/>
            <a:ext cx="152399" cy="465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769359" y="4676121"/>
            <a:ext cx="5657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769037" y="4635776"/>
            <a:ext cx="152399" cy="465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539935" y="2120849"/>
            <a:ext cx="820765" cy="623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2834478" y="2147639"/>
            <a:ext cx="1587561" cy="613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825864" y="2168731"/>
            <a:ext cx="1183736" cy="571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p:cNvCxnSpPr>
            <a:stCxn id="34" idx="3"/>
          </p:cNvCxnSpPr>
          <p:nvPr/>
        </p:nvCxnSpPr>
        <p:spPr>
          <a:xfrm>
            <a:off x="2360700" y="2432501"/>
            <a:ext cx="458700" cy="3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422039" y="2466345"/>
            <a:ext cx="3608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16035" y="2562172"/>
            <a:ext cx="649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980409" y="2432501"/>
            <a:ext cx="649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539935" y="2239007"/>
            <a:ext cx="858553" cy="369332"/>
          </a:xfrm>
          <a:prstGeom prst="rect">
            <a:avLst/>
          </a:prstGeom>
          <a:noFill/>
        </p:spPr>
        <p:txBody>
          <a:bodyPr wrap="square" rtlCol="0">
            <a:spAutoFit/>
          </a:bodyPr>
          <a:lstStyle/>
          <a:p>
            <a:pPr algn="ctr"/>
            <a:r>
              <a:rPr lang="en-US" dirty="0"/>
              <a:t>Mixer</a:t>
            </a:r>
          </a:p>
        </p:txBody>
      </p:sp>
      <p:sp>
        <p:nvSpPr>
          <p:cNvPr id="42" name="TextBox 41"/>
          <p:cNvSpPr txBox="1"/>
          <p:nvPr/>
        </p:nvSpPr>
        <p:spPr>
          <a:xfrm>
            <a:off x="2764045" y="2161831"/>
            <a:ext cx="1660465" cy="646331"/>
          </a:xfrm>
          <a:prstGeom prst="rect">
            <a:avLst/>
          </a:prstGeom>
          <a:noFill/>
        </p:spPr>
        <p:txBody>
          <a:bodyPr wrap="square" rtlCol="0">
            <a:spAutoFit/>
          </a:bodyPr>
          <a:lstStyle/>
          <a:p>
            <a:pPr algn="ctr"/>
            <a:r>
              <a:rPr lang="en-US" dirty="0"/>
              <a:t>Band Pass Filter</a:t>
            </a:r>
          </a:p>
        </p:txBody>
      </p:sp>
      <p:sp>
        <p:nvSpPr>
          <p:cNvPr id="43" name="TextBox 42"/>
          <p:cNvSpPr txBox="1"/>
          <p:nvPr/>
        </p:nvSpPr>
        <p:spPr>
          <a:xfrm>
            <a:off x="4600792" y="2281679"/>
            <a:ext cx="1660465" cy="369332"/>
          </a:xfrm>
          <a:prstGeom prst="rect">
            <a:avLst/>
          </a:prstGeom>
          <a:noFill/>
        </p:spPr>
        <p:txBody>
          <a:bodyPr wrap="square" rtlCol="0">
            <a:spAutoFit/>
          </a:bodyPr>
          <a:lstStyle/>
          <a:p>
            <a:pPr algn="ctr"/>
            <a:r>
              <a:rPr lang="en-US" dirty="0"/>
              <a:t>Detector</a:t>
            </a:r>
          </a:p>
        </p:txBody>
      </p:sp>
      <p:sp>
        <p:nvSpPr>
          <p:cNvPr id="44" name="TextBox 43"/>
          <p:cNvSpPr txBox="1"/>
          <p:nvPr/>
        </p:nvSpPr>
        <p:spPr>
          <a:xfrm>
            <a:off x="8025973" y="1774114"/>
            <a:ext cx="1292462" cy="646331"/>
          </a:xfrm>
          <a:prstGeom prst="rect">
            <a:avLst/>
          </a:prstGeom>
          <a:noFill/>
        </p:spPr>
        <p:txBody>
          <a:bodyPr wrap="square" rtlCol="0">
            <a:spAutoFit/>
          </a:bodyPr>
          <a:lstStyle/>
          <a:p>
            <a:r>
              <a:rPr lang="en-US" dirty="0"/>
              <a:t>To Display</a:t>
            </a:r>
          </a:p>
        </p:txBody>
      </p:sp>
      <mc:AlternateContent xmlns:mc="http://schemas.openxmlformats.org/markup-compatibility/2006" xmlns:a14="http://schemas.microsoft.com/office/drawing/2010/main">
        <mc:Choice Requires="a14">
          <p:sp>
            <p:nvSpPr>
              <p:cNvPr id="45" name="TextBox 44"/>
              <p:cNvSpPr txBox="1"/>
              <p:nvPr/>
            </p:nvSpPr>
            <p:spPr>
              <a:xfrm>
                <a:off x="5235594" y="1589448"/>
                <a:ext cx="866217" cy="394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ea typeface="Cambria Math" panose="02040503050406030204" pitchFamily="18" charset="0"/>
                            </a:rPr>
                            <m:t>𝜙</m:t>
                          </m:r>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r>
                        <a:rPr lang="en-US" b="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5235594" y="1589448"/>
                <a:ext cx="866217" cy="394082"/>
              </a:xfrm>
              <a:prstGeom prst="rect">
                <a:avLst/>
              </a:prstGeom>
              <a:blipFill>
                <a:blip r:embed="rId5"/>
                <a:stretch>
                  <a:fillRect r="-704"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3743165" y="1589448"/>
                <a:ext cx="3982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𝜙</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3743165" y="1589448"/>
                <a:ext cx="398246" cy="369332"/>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112555" y="1680815"/>
                <a:ext cx="2478272" cy="639983"/>
              </a:xfrm>
              <a:prstGeom prst="rect">
                <a:avLst/>
              </a:prstGeom>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𝐴𝑐𝑜𝑠</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f</m:t>
                        </m:r>
                      </m:e>
                      <m:sub>
                        <m:r>
                          <a:rPr lang="en-US" b="0" i="0" smtClean="0">
                            <a:latin typeface="Cambria Math" panose="02040503050406030204" pitchFamily="18" charset="0"/>
                          </a:rPr>
                          <m:t>0</m:t>
                        </m:r>
                      </m:sub>
                    </m:sSub>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𝜙</m:t>
                    </m:r>
                  </m:oMath>
                </a14:m>
                <a:r>
                  <a:rPr lang="en-US" dirty="0"/>
                  <a:t>)</a:t>
                </a:r>
              </a:p>
            </p:txBody>
          </p:sp>
        </mc:Choice>
        <mc:Fallback xmlns="">
          <p:sp>
            <p:nvSpPr>
              <p:cNvPr id="47" name="Rectangle 46"/>
              <p:cNvSpPr>
                <a:spLocks noRot="1" noChangeAspect="1" noMove="1" noResize="1" noEditPoints="1" noAdjustHandles="1" noChangeArrowheads="1" noChangeShapeType="1" noTextEdit="1"/>
              </p:cNvSpPr>
              <p:nvPr/>
            </p:nvSpPr>
            <p:spPr>
              <a:xfrm>
                <a:off x="112555" y="1680815"/>
                <a:ext cx="2478272" cy="639983"/>
              </a:xfrm>
              <a:prstGeom prst="rect">
                <a:avLst/>
              </a:prstGeom>
              <a:blipFill>
                <a:blip r:embed="rId7"/>
                <a:stretch>
                  <a:fillRect b="-15238"/>
                </a:stretch>
              </a:blipFill>
            </p:spPr>
            <p:txBody>
              <a:bodyPr/>
              <a:lstStyle/>
              <a:p>
                <a:r>
                  <a:rPr lang="en-US">
                    <a:noFill/>
                  </a:rPr>
                  <a:t> </a:t>
                </a:r>
              </a:p>
            </p:txBody>
          </p:sp>
        </mc:Fallback>
      </mc:AlternateContent>
      <p:cxnSp>
        <p:nvCxnSpPr>
          <p:cNvPr id="48" name="Straight Arrow Connector 47"/>
          <p:cNvCxnSpPr/>
          <p:nvPr/>
        </p:nvCxnSpPr>
        <p:spPr>
          <a:xfrm>
            <a:off x="1045403" y="2026015"/>
            <a:ext cx="144356" cy="46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087822" y="1324986"/>
            <a:ext cx="53589" cy="452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268857" y="2100270"/>
            <a:ext cx="704238" cy="769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7233981" y="2228835"/>
            <a:ext cx="704238" cy="4512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Arrow Connector 62"/>
          <p:cNvCxnSpPr>
            <a:endCxn id="62" idx="1"/>
          </p:cNvCxnSpPr>
          <p:nvPr/>
        </p:nvCxnSpPr>
        <p:spPr>
          <a:xfrm flipV="1">
            <a:off x="6974724" y="2454460"/>
            <a:ext cx="259257" cy="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000181" y="2454459"/>
            <a:ext cx="259257" cy="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769065" y="2291851"/>
            <a:ext cx="1660465" cy="369332"/>
          </a:xfrm>
          <a:prstGeom prst="rect">
            <a:avLst/>
          </a:prstGeom>
          <a:noFill/>
        </p:spPr>
        <p:txBody>
          <a:bodyPr wrap="square" rtlCol="0">
            <a:spAutoFit/>
          </a:bodyPr>
          <a:lstStyle/>
          <a:p>
            <a:pPr algn="ctr"/>
            <a:r>
              <a:rPr lang="en-US" dirty="0"/>
              <a:t>Log( )</a:t>
            </a:r>
          </a:p>
        </p:txBody>
      </p:sp>
      <p:sp>
        <p:nvSpPr>
          <p:cNvPr id="67" name="TextBox 66"/>
          <p:cNvSpPr txBox="1"/>
          <p:nvPr/>
        </p:nvSpPr>
        <p:spPr>
          <a:xfrm>
            <a:off x="5776912" y="2197484"/>
            <a:ext cx="1660465" cy="646331"/>
          </a:xfrm>
          <a:prstGeom prst="rect">
            <a:avLst/>
          </a:prstGeom>
          <a:noFill/>
        </p:spPr>
        <p:txBody>
          <a:bodyPr wrap="square" rtlCol="0">
            <a:spAutoFit/>
          </a:bodyPr>
          <a:lstStyle/>
          <a:p>
            <a:pPr algn="ctr"/>
            <a:r>
              <a:rPr lang="en-US" dirty="0"/>
              <a:t>VBW</a:t>
            </a:r>
          </a:p>
          <a:p>
            <a:pPr algn="ctr"/>
            <a:r>
              <a:rPr lang="en-US" dirty="0"/>
              <a:t>Filter</a:t>
            </a:r>
          </a:p>
        </p:txBody>
      </p:sp>
      <p:sp>
        <p:nvSpPr>
          <p:cNvPr id="68" name="Rectangle 67"/>
          <p:cNvSpPr/>
          <p:nvPr/>
        </p:nvSpPr>
        <p:spPr>
          <a:xfrm>
            <a:off x="1503428" y="2974528"/>
            <a:ext cx="895060" cy="5997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p:cNvSpPr txBox="1"/>
          <p:nvPr/>
        </p:nvSpPr>
        <p:spPr>
          <a:xfrm>
            <a:off x="1494176" y="3067655"/>
            <a:ext cx="994183" cy="461665"/>
          </a:xfrm>
          <a:prstGeom prst="rect">
            <a:avLst/>
          </a:prstGeom>
          <a:noFill/>
        </p:spPr>
        <p:txBody>
          <a:bodyPr wrap="none" rtlCol="0">
            <a:spAutoFit/>
          </a:bodyPr>
          <a:lstStyle/>
          <a:p>
            <a:pPr algn="ctr"/>
            <a:r>
              <a:rPr lang="en-US" sz="1200" dirty="0"/>
              <a:t>Frequency </a:t>
            </a:r>
          </a:p>
          <a:p>
            <a:pPr algn="ctr"/>
            <a:r>
              <a:rPr lang="en-US" sz="1200" dirty="0"/>
              <a:t>Sweep</a:t>
            </a:r>
          </a:p>
        </p:txBody>
      </p:sp>
      <p:cxnSp>
        <p:nvCxnSpPr>
          <p:cNvPr id="91" name="Straight Connector 90"/>
          <p:cNvCxnSpPr>
            <a:stCxn id="68" idx="0"/>
            <a:endCxn id="34" idx="2"/>
          </p:cNvCxnSpPr>
          <p:nvPr/>
        </p:nvCxnSpPr>
        <p:spPr>
          <a:xfrm flipH="1" flipV="1">
            <a:off x="1950318" y="2744153"/>
            <a:ext cx="640" cy="230375"/>
          </a:xfrm>
          <a:prstGeom prst="line">
            <a:avLst/>
          </a:prstGeom>
        </p:spPr>
        <p:style>
          <a:lnRef idx="1">
            <a:schemeClr val="accent1"/>
          </a:lnRef>
          <a:fillRef idx="0">
            <a:schemeClr val="accent1"/>
          </a:fillRef>
          <a:effectRef idx="0">
            <a:schemeClr val="accent1"/>
          </a:effectRef>
          <a:fontRef idx="minor">
            <a:schemeClr val="tx1"/>
          </a:fontRef>
        </p:style>
      </p:cxnSp>
      <p:sp>
        <p:nvSpPr>
          <p:cNvPr id="93" name="Content Placeholder 1"/>
          <p:cNvSpPr txBox="1">
            <a:spLocks/>
          </p:cNvSpPr>
          <p:nvPr/>
        </p:nvSpPr>
        <p:spPr>
          <a:xfrm>
            <a:off x="312484" y="3781204"/>
            <a:ext cx="8229600" cy="282091"/>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1800" b="1" u="sng" dirty="0">
                <a:solidFill>
                  <a:srgbClr val="00B0F0"/>
                </a:solidFill>
              </a:rPr>
              <a:t>Phase Noise Analyzer</a:t>
            </a:r>
          </a:p>
        </p:txBody>
      </p:sp>
    </p:spTree>
    <p:extLst>
      <p:ext uri="{BB962C8B-B14F-4D97-AF65-F5344CB8AC3E}">
        <p14:creationId xmlns:p14="http://schemas.microsoft.com/office/powerpoint/2010/main" val="1220399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normAutofit fontScale="62500" lnSpcReduction="20000"/>
              </a:bodyPr>
              <a:lstStyle/>
              <a:p>
                <a:pPr marL="109728" indent="0">
                  <a:buNone/>
                </a:pPr>
                <a14:m>
                  <m:oMath xmlns:m="http://schemas.openxmlformats.org/officeDocument/2006/math">
                    <m:r>
                      <a:rPr lang="en-US" i="1" smtClean="0">
                        <a:solidFill>
                          <a:srgbClr val="00B0F0"/>
                        </a:solidFill>
                        <a:latin typeface="Cambria Math"/>
                      </a:rPr>
                      <m:t>𝐻</m:t>
                    </m:r>
                    <m:d>
                      <m:dPr>
                        <m:ctrlPr>
                          <a:rPr lang="en-US" i="1">
                            <a:solidFill>
                              <a:srgbClr val="00B0F0"/>
                            </a:solidFill>
                            <a:latin typeface="Cambria Math" panose="02040503050406030204" pitchFamily="18" charset="0"/>
                          </a:rPr>
                        </m:ctrlPr>
                      </m:dPr>
                      <m:e>
                        <m:r>
                          <a:rPr lang="en-US" b="0" i="1" smtClean="0">
                            <a:solidFill>
                              <a:srgbClr val="00B0F0"/>
                            </a:solidFill>
                            <a:latin typeface="Cambria Math"/>
                          </a:rPr>
                          <m:t>𝑠</m:t>
                        </m:r>
                      </m:e>
                    </m:d>
                  </m:oMath>
                </a14:m>
                <a:r>
                  <a:rPr lang="en-US" i="1" dirty="0">
                    <a:solidFill>
                      <a:srgbClr val="00B0F0"/>
                    </a:solidFill>
                    <a:latin typeface="Cambria Math"/>
                  </a:rPr>
                  <a:t>-open loop transfer function:</a:t>
                </a:r>
              </a:p>
              <a:p>
                <a:pPr marL="109728" indent="0" algn="ctr">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𝑌</m:t>
                        </m:r>
                        <m:r>
                          <a:rPr lang="en-US" b="0" i="1" smtClean="0">
                            <a:latin typeface="Cambria Math"/>
                          </a:rPr>
                          <m:t>(</m:t>
                        </m:r>
                        <m:r>
                          <a:rPr lang="en-US" b="0" i="1" smtClean="0">
                            <a:latin typeface="Cambria Math"/>
                          </a:rPr>
                          <m:t>𝑆</m:t>
                        </m:r>
                        <m:r>
                          <a:rPr lang="en-US" b="0" i="1" smtClean="0">
                            <a:latin typeface="Cambria Math"/>
                          </a:rPr>
                          <m:t>)</m:t>
                        </m:r>
                      </m:num>
                      <m:den>
                        <m:r>
                          <a:rPr lang="en-US" b="0" i="1" smtClean="0">
                            <a:latin typeface="Cambria Math"/>
                          </a:rPr>
                          <m:t>𝑋</m:t>
                        </m:r>
                        <m:r>
                          <a:rPr lang="en-US" b="0" i="1" smtClean="0">
                            <a:latin typeface="Cambria Math"/>
                          </a:rPr>
                          <m:t>(</m:t>
                        </m:r>
                        <m:r>
                          <a:rPr lang="en-US" b="0" i="1" smtClean="0">
                            <a:latin typeface="Cambria Math"/>
                          </a:rPr>
                          <m:t>𝑠</m:t>
                        </m:r>
                        <m:r>
                          <a:rPr lang="en-US" b="0" i="1" smtClean="0">
                            <a:latin typeface="Cambria Math"/>
                          </a:rPr>
                          <m:t>)</m:t>
                        </m:r>
                      </m:den>
                    </m:f>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a:rPr>
                          <m:t>𝐻</m:t>
                        </m:r>
                        <m:r>
                          <a:rPr lang="en-US" b="0" i="1" dirty="0" smtClean="0">
                            <a:latin typeface="Cambria Math"/>
                          </a:rPr>
                          <m:t>(</m:t>
                        </m:r>
                        <m:r>
                          <a:rPr lang="en-US" b="0" i="1" dirty="0" smtClean="0">
                            <a:latin typeface="Cambria Math"/>
                          </a:rPr>
                          <m:t>𝑠</m:t>
                        </m:r>
                        <m:r>
                          <a:rPr lang="en-US" b="0" i="1" dirty="0" smtClean="0">
                            <a:latin typeface="Cambria Math"/>
                          </a:rPr>
                          <m:t>)</m:t>
                        </m:r>
                      </m:num>
                      <m:den>
                        <m:r>
                          <a:rPr lang="en-US" b="0" i="1" dirty="0" smtClean="0">
                            <a:latin typeface="Cambria Math"/>
                          </a:rPr>
                          <m:t>1</m:t>
                        </m:r>
                        <m:r>
                          <a:rPr lang="en-US" b="0" i="1" dirty="0" smtClean="0">
                            <a:latin typeface="Cambria Math"/>
                          </a:rPr>
                          <m:t>−</m:t>
                        </m:r>
                        <m:r>
                          <a:rPr lang="en-US" b="0" i="1" dirty="0" smtClean="0">
                            <a:latin typeface="Cambria Math"/>
                          </a:rPr>
                          <m:t>𝐻</m:t>
                        </m:r>
                        <m:r>
                          <a:rPr lang="en-US" b="0" i="1" dirty="0" smtClean="0">
                            <a:latin typeface="Cambria Math"/>
                          </a:rPr>
                          <m:t>(</m:t>
                        </m:r>
                        <m:r>
                          <a:rPr lang="en-US" b="0" i="1" dirty="0" smtClean="0">
                            <a:latin typeface="Cambria Math"/>
                          </a:rPr>
                          <m:t>𝑠</m:t>
                        </m:r>
                        <m:r>
                          <a:rPr lang="en-US" b="0" i="1" dirty="0" smtClean="0">
                            <a:latin typeface="Cambria Math"/>
                          </a:rPr>
                          <m:t>)</m:t>
                        </m:r>
                      </m:den>
                    </m:f>
                  </m:oMath>
                </a14:m>
                <a:endParaRPr lang="en-US" dirty="0"/>
              </a:p>
              <a:p>
                <a:pPr marL="109728" indent="0" algn="ctr">
                  <a:buNone/>
                </a:pPr>
                <a:endParaRPr lang="en-US" dirty="0"/>
              </a:p>
              <a:p>
                <a:pPr marL="109728" indent="0">
                  <a:buNone/>
                </a:pPr>
                <a:r>
                  <a:rPr lang="en-US" dirty="0"/>
                  <a:t>Around the frequency of oscillation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𝑤</m:t>
                        </m:r>
                      </m:e>
                      <m:sub>
                        <m:r>
                          <a:rPr lang="en-US" b="0" i="1" smtClean="0">
                            <a:latin typeface="Cambria Math"/>
                          </a:rPr>
                          <m:t>0</m:t>
                        </m:r>
                      </m:sub>
                    </m:sSub>
                  </m:oMath>
                </a14:m>
                <a:r>
                  <a:rPr lang="en-US" dirty="0"/>
                  <a:t>+</a:t>
                </a:r>
                <a:r>
                  <a:rPr lang="en-US" dirty="0">
                    <a:ea typeface="Cambria Math"/>
                  </a:rPr>
                  <a:t> </a:t>
                </a:r>
                <a14:m>
                  <m:oMath xmlns:m="http://schemas.openxmlformats.org/officeDocument/2006/math">
                    <m:r>
                      <a:rPr lang="en-US" i="1" dirty="0">
                        <a:latin typeface="Cambria Math"/>
                        <a:ea typeface="Cambria Math"/>
                      </a:rPr>
                      <m:t>∆</m:t>
                    </m:r>
                    <m:r>
                      <a:rPr lang="en-US" i="1" dirty="0">
                        <a:latin typeface="Cambria Math"/>
                        <a:ea typeface="Cambria Math"/>
                      </a:rPr>
                      <m:t>𝑤</m:t>
                    </m:r>
                  </m:oMath>
                </a14:m>
                <a:r>
                  <a:rPr lang="en-US" dirty="0"/>
                  <a:t>)</a:t>
                </a:r>
              </a:p>
              <a:p>
                <a:pPr marL="109728" indent="0">
                  <a:buNone/>
                </a:pPr>
                <a:r>
                  <a:rPr lang="en-US" dirty="0"/>
                  <a:t>We can </a:t>
                </a:r>
                <a:r>
                  <a:rPr lang="en-US" dirty="0" err="1"/>
                  <a:t>aproximimate</a:t>
                </a:r>
                <a:r>
                  <a:rPr lang="en-US" dirty="0"/>
                  <a:t> H(</a:t>
                </a:r>
                <a:r>
                  <a:rPr lang="en-US" dirty="0" err="1"/>
                  <a:t>jw</a:t>
                </a:r>
                <a:r>
                  <a:rPr lang="en-US" dirty="0"/>
                  <a:t>) with </a:t>
                </a:r>
                <a:r>
                  <a:rPr lang="en-US" dirty="0">
                    <a:solidFill>
                      <a:srgbClr val="00B0F0"/>
                    </a:solidFill>
                  </a:rPr>
                  <a:t>Taylor expansion</a:t>
                </a:r>
                <a:r>
                  <a:rPr lang="en-US" dirty="0"/>
                  <a:t>:</a:t>
                </a:r>
              </a:p>
              <a:p>
                <a:pPr marL="109728" indent="0">
                  <a:buNone/>
                </a:pPr>
                <a:endParaRPr lang="en-US" b="0" i="1" dirty="0">
                  <a:latin typeface="Cambria Math"/>
                </a:endParaRPr>
              </a:p>
              <a:p>
                <a:pPr marL="109728" indent="0" algn="ctr">
                  <a:buNone/>
                </a:pPr>
                <a14:m>
                  <m:oMath xmlns:m="http://schemas.openxmlformats.org/officeDocument/2006/math">
                    <m:r>
                      <a:rPr lang="en-US" b="0" i="1" smtClean="0">
                        <a:latin typeface="Cambria Math"/>
                      </a:rPr>
                      <m:t>𝐻</m:t>
                    </m:r>
                    <m:d>
                      <m:dPr>
                        <m:ctrlPr>
                          <a:rPr lang="en-US" b="0" i="1" smtClean="0">
                            <a:latin typeface="Cambria Math" panose="02040503050406030204" pitchFamily="18" charset="0"/>
                          </a:rPr>
                        </m:ctrlPr>
                      </m:dPr>
                      <m:e>
                        <m:r>
                          <a:rPr lang="en-US" b="0" i="1" smtClean="0">
                            <a:latin typeface="Cambria Math"/>
                          </a:rPr>
                          <m:t>𝑗𝑤</m:t>
                        </m:r>
                      </m:e>
                    </m:d>
                    <m:r>
                      <a:rPr lang="en-US" i="1">
                        <a:latin typeface="Cambria Math"/>
                        <a:ea typeface="Cambria Math"/>
                      </a:rPr>
                      <m:t>≈</m:t>
                    </m:r>
                  </m:oMath>
                </a14:m>
                <a:r>
                  <a:rPr lang="en-US" dirty="0"/>
                  <a:t> </a:t>
                </a:r>
                <a14:m>
                  <m:oMath xmlns:m="http://schemas.openxmlformats.org/officeDocument/2006/math">
                    <m:r>
                      <a:rPr lang="en-US" i="1">
                        <a:latin typeface="Cambria Math"/>
                      </a:rPr>
                      <m:t>𝐻</m:t>
                    </m:r>
                    <m:d>
                      <m:dPr>
                        <m:ctrlPr>
                          <a:rPr lang="en-US" i="1">
                            <a:latin typeface="Cambria Math" panose="02040503050406030204" pitchFamily="18" charset="0"/>
                          </a:rPr>
                        </m:ctrlPr>
                      </m:dPr>
                      <m:e>
                        <m:r>
                          <a:rPr lang="en-US" i="1">
                            <a:latin typeface="Cambria Math"/>
                          </a:rPr>
                          <m:t>𝑗𝑤</m:t>
                        </m:r>
                      </m:e>
                    </m:d>
                  </m:oMath>
                </a14:m>
                <a:r>
                  <a:rPr lang="en-US" dirty="0"/>
                  <a:t>+</a:t>
                </a:r>
                <a14:m>
                  <m:oMath xmlns:m="http://schemas.openxmlformats.org/officeDocument/2006/math">
                    <m:r>
                      <a:rPr lang="en-US" i="1" dirty="0" smtClean="0">
                        <a:latin typeface="Cambria Math"/>
                        <a:ea typeface="Cambria Math"/>
                      </a:rPr>
                      <m:t>∆</m:t>
                    </m:r>
                    <m:r>
                      <a:rPr lang="en-US" b="0" i="1" dirty="0" smtClean="0">
                        <a:latin typeface="Cambria Math"/>
                        <a:ea typeface="Cambria Math"/>
                      </a:rPr>
                      <m:t>𝑤</m:t>
                    </m:r>
                    <m:f>
                      <m:fPr>
                        <m:ctrlPr>
                          <a:rPr lang="en-US" i="1" dirty="0" smtClean="0">
                            <a:latin typeface="Cambria Math" panose="02040503050406030204" pitchFamily="18" charset="0"/>
                          </a:rPr>
                        </m:ctrlPr>
                      </m:fPr>
                      <m:num>
                        <m:r>
                          <a:rPr lang="en-US" b="0" i="1" dirty="0" smtClean="0">
                            <a:latin typeface="Cambria Math"/>
                          </a:rPr>
                          <m:t>𝑑</m:t>
                        </m:r>
                        <m:r>
                          <a:rPr lang="en-US" i="1" smtClean="0">
                            <a:latin typeface="Cambria Math"/>
                          </a:rPr>
                          <m:t>𝐻</m:t>
                        </m:r>
                      </m:num>
                      <m:den>
                        <m:r>
                          <a:rPr lang="en-US" b="0" i="1" dirty="0" smtClean="0">
                            <a:latin typeface="Cambria Math"/>
                          </a:rPr>
                          <m:t>𝑑𝑤</m:t>
                        </m:r>
                      </m:den>
                    </m:f>
                  </m:oMath>
                </a14:m>
                <a:endParaRPr lang="en-US" dirty="0"/>
              </a:p>
              <a:p>
                <a:pPr marL="109728" indent="0" algn="ctr">
                  <a:buNone/>
                </a:pPr>
                <a:endParaRPr lang="en-US" dirty="0"/>
              </a:p>
              <a:p>
                <a:pPr marL="109728" indent="0" algn="ctr">
                  <a:buNone/>
                </a:pPr>
                <a14:m>
                  <m:oMath xmlns:m="http://schemas.openxmlformats.org/officeDocument/2006/math">
                    <m:f>
                      <m:fPr>
                        <m:ctrlPr>
                          <a:rPr lang="en-US" i="1">
                            <a:latin typeface="Cambria Math" panose="02040503050406030204" pitchFamily="18" charset="0"/>
                          </a:rPr>
                        </m:ctrlPr>
                      </m:fPr>
                      <m:num>
                        <m:r>
                          <a:rPr lang="en-US" i="1">
                            <a:latin typeface="Cambria Math"/>
                          </a:rPr>
                          <m:t>𝑌</m:t>
                        </m:r>
                      </m:num>
                      <m:den>
                        <m:r>
                          <a:rPr lang="en-US" i="1">
                            <a:latin typeface="Cambria Math"/>
                          </a:rPr>
                          <m:t>𝑋</m:t>
                        </m:r>
                      </m:den>
                    </m:f>
                  </m:oMath>
                </a14:m>
                <a:r>
                  <a:rPr lang="en-US" dirty="0"/>
                  <a:t>(</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𝑗</m:t>
                        </m:r>
                        <m:r>
                          <a:rPr lang="en-US" b="0" i="1" smtClean="0">
                            <a:latin typeface="Cambria Math"/>
                          </a:rPr>
                          <m:t>(</m:t>
                        </m:r>
                        <m:r>
                          <a:rPr lang="en-US" i="1">
                            <a:latin typeface="Cambria Math"/>
                          </a:rPr>
                          <m:t>𝑤</m:t>
                        </m:r>
                      </m:e>
                      <m:sub>
                        <m:r>
                          <a:rPr lang="en-US" i="1">
                            <a:latin typeface="Cambria Math"/>
                          </a:rPr>
                          <m:t>0</m:t>
                        </m:r>
                      </m:sub>
                    </m:sSub>
                  </m:oMath>
                </a14:m>
                <a:r>
                  <a:rPr lang="en-US" dirty="0"/>
                  <a:t>+</a:t>
                </a:r>
                <a:r>
                  <a:rPr lang="en-US" dirty="0">
                    <a:ea typeface="Cambria Math"/>
                  </a:rPr>
                  <a:t> </a:t>
                </a:r>
                <a14:m>
                  <m:oMath xmlns:m="http://schemas.openxmlformats.org/officeDocument/2006/math">
                    <m:r>
                      <a:rPr lang="en-US" i="1" dirty="0">
                        <a:latin typeface="Cambria Math"/>
                        <a:ea typeface="Cambria Math"/>
                      </a:rPr>
                      <m:t>∆</m:t>
                    </m:r>
                    <m:r>
                      <a:rPr lang="en-US" i="1" dirty="0">
                        <a:latin typeface="Cambria Math"/>
                        <a:ea typeface="Cambria Math"/>
                      </a:rPr>
                      <m:t>𝑤</m:t>
                    </m:r>
                  </m:oMath>
                </a14:m>
                <a:r>
                  <a:rPr lang="en-US" dirty="0"/>
                  <a:t>))=</a:t>
                </a:r>
                <a14:m>
                  <m:oMath xmlns:m="http://schemas.openxmlformats.org/officeDocument/2006/math">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r>
                              <a:rPr lang="en-US" i="1">
                                <a:latin typeface="Cambria Math"/>
                              </a:rPr>
                              <m:t>(</m:t>
                            </m:r>
                            <m:r>
                              <a:rPr lang="en-US" i="1">
                                <a:latin typeface="Cambria Math"/>
                              </a:rPr>
                              <m:t>𝑗𝑤</m:t>
                            </m:r>
                          </m:e>
                          <m:sub>
                            <m:r>
                              <a:rPr lang="en-US" i="1">
                                <a:latin typeface="Cambria Math"/>
                              </a:rPr>
                              <m:t>0</m:t>
                            </m:r>
                          </m:sub>
                        </m:sSub>
                        <m:r>
                          <m:rPr>
                            <m:nor/>
                          </m:rPr>
                          <a:rPr lang="en-US" dirty="0"/>
                          <m:t>)+</m:t>
                        </m:r>
                        <m:r>
                          <a:rPr lang="en-US" i="1" dirty="0">
                            <a:latin typeface="Cambria Math"/>
                            <a:ea typeface="Cambria Math"/>
                          </a:rPr>
                          <m:t>∆</m:t>
                        </m:r>
                        <m:r>
                          <a:rPr lang="en-US" i="1" dirty="0">
                            <a:latin typeface="Cambria Math"/>
                            <a:ea typeface="Cambria Math"/>
                          </a:rPr>
                          <m:t>𝑤</m:t>
                        </m:r>
                        <m:f>
                          <m:fPr>
                            <m:ctrlPr>
                              <a:rPr lang="en-US" i="1" dirty="0">
                                <a:latin typeface="Cambria Math" panose="02040503050406030204" pitchFamily="18" charset="0"/>
                              </a:rPr>
                            </m:ctrlPr>
                          </m:fPr>
                          <m:num>
                            <m:r>
                              <a:rPr lang="en-US" i="1" dirty="0">
                                <a:latin typeface="Cambria Math"/>
                              </a:rPr>
                              <m:t>𝑑</m:t>
                            </m:r>
                            <m:r>
                              <a:rPr lang="en-US" i="1">
                                <a:latin typeface="Cambria Math"/>
                              </a:rPr>
                              <m:t>𝐻</m:t>
                            </m:r>
                          </m:num>
                          <m:den>
                            <m:r>
                              <a:rPr lang="en-US" i="1" dirty="0">
                                <a:latin typeface="Cambria Math"/>
                              </a:rPr>
                              <m:t>𝑑𝑤</m:t>
                            </m:r>
                          </m:den>
                        </m:f>
                      </m:num>
                      <m:den>
                        <m:r>
                          <a:rPr lang="en-US" i="1" dirty="0">
                            <a:latin typeface="Cambria Math"/>
                          </a:rPr>
                          <m:t>1</m:t>
                        </m:r>
                        <m:r>
                          <a:rPr lang="en-US" b="0" i="1"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a:rPr>
                              <m:t>𝐻</m:t>
                            </m:r>
                            <m:r>
                              <a:rPr lang="en-US" i="1">
                                <a:latin typeface="Cambria Math"/>
                              </a:rPr>
                              <m:t>(</m:t>
                            </m:r>
                            <m:r>
                              <a:rPr lang="en-US" i="1">
                                <a:latin typeface="Cambria Math"/>
                              </a:rPr>
                              <m:t>𝑗𝑤</m:t>
                            </m:r>
                          </m:e>
                          <m:sub>
                            <m:r>
                              <a:rPr lang="en-US" i="1">
                                <a:latin typeface="Cambria Math"/>
                              </a:rPr>
                              <m:t>0</m:t>
                            </m:r>
                          </m:sub>
                        </m:sSub>
                        <m:r>
                          <m:rPr>
                            <m:nor/>
                          </m:rPr>
                          <a:rPr lang="en-US" dirty="0"/>
                          <m:t>)</m:t>
                        </m:r>
                        <m:r>
                          <a:rPr lang="en-US" b="0" i="1" dirty="0" smtClean="0">
                            <a:latin typeface="Cambria Math" panose="02040503050406030204" pitchFamily="18" charset="0"/>
                          </a:rPr>
                          <m:t>−</m:t>
                        </m:r>
                        <m:r>
                          <a:rPr lang="en-US" i="1" dirty="0">
                            <a:latin typeface="Cambria Math"/>
                            <a:ea typeface="Cambria Math"/>
                          </a:rPr>
                          <m:t>∆</m:t>
                        </m:r>
                        <m:r>
                          <a:rPr lang="en-US" i="1" dirty="0">
                            <a:latin typeface="Cambria Math"/>
                            <a:ea typeface="Cambria Math"/>
                          </a:rPr>
                          <m:t>𝑤</m:t>
                        </m:r>
                        <m:f>
                          <m:fPr>
                            <m:ctrlPr>
                              <a:rPr lang="en-US" i="1" dirty="0">
                                <a:latin typeface="Cambria Math" panose="02040503050406030204" pitchFamily="18" charset="0"/>
                              </a:rPr>
                            </m:ctrlPr>
                          </m:fPr>
                          <m:num>
                            <m:r>
                              <a:rPr lang="en-US" i="1" dirty="0">
                                <a:latin typeface="Cambria Math"/>
                              </a:rPr>
                              <m:t>𝑑</m:t>
                            </m:r>
                            <m:r>
                              <a:rPr lang="en-US" i="1">
                                <a:latin typeface="Cambria Math"/>
                              </a:rPr>
                              <m:t>𝐻</m:t>
                            </m:r>
                          </m:num>
                          <m:den>
                            <m:r>
                              <a:rPr lang="en-US" i="1" dirty="0">
                                <a:latin typeface="Cambria Math"/>
                              </a:rPr>
                              <m:t>𝑑𝑤</m:t>
                            </m:r>
                          </m:den>
                        </m:f>
                      </m:den>
                    </m:f>
                  </m:oMath>
                </a14:m>
                <a:endParaRPr lang="en-US" dirty="0"/>
              </a:p>
              <a:p>
                <a:pPr marL="109728" indent="0">
                  <a:buNone/>
                </a:pPr>
                <a:endParaRPr lang="en-US" dirty="0"/>
              </a:p>
              <a:p>
                <a:pPr marL="109728" indent="0">
                  <a:buNone/>
                </a:pPr>
                <a:r>
                  <a:rPr lang="en-US" dirty="0"/>
                  <a:t>Since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r>
                          <a:rPr lang="en-US" b="0" i="1" smtClean="0">
                            <a:latin typeface="Cambria Math"/>
                          </a:rPr>
                          <m:t>(</m:t>
                        </m:r>
                        <m:r>
                          <a:rPr lang="en-US" b="0" i="1" smtClean="0">
                            <a:latin typeface="Cambria Math"/>
                          </a:rPr>
                          <m:t>𝑗𝑤</m:t>
                        </m:r>
                      </m:e>
                      <m:sub>
                        <m:r>
                          <a:rPr lang="en-US" b="0" i="1" smtClean="0">
                            <a:latin typeface="Cambria Math"/>
                          </a:rPr>
                          <m:t>0</m:t>
                        </m:r>
                      </m:sub>
                    </m:sSub>
                  </m:oMath>
                </a14:m>
                <a:r>
                  <a:rPr lang="en-US" dirty="0"/>
                  <a:t>)=+1 and typically </a:t>
                </a:r>
                <a14:m>
                  <m:oMath xmlns:m="http://schemas.openxmlformats.org/officeDocument/2006/math">
                    <m:r>
                      <a:rPr lang="en-US" i="1" dirty="0">
                        <a:latin typeface="Cambria Math"/>
                        <a:ea typeface="Cambria Math"/>
                      </a:rPr>
                      <m:t>∆</m:t>
                    </m:r>
                    <m:r>
                      <a:rPr lang="en-US" i="1" dirty="0">
                        <a:latin typeface="Cambria Math"/>
                        <a:ea typeface="Cambria Math"/>
                      </a:rPr>
                      <m:t>𝑤</m:t>
                    </m:r>
                    <m:f>
                      <m:fPr>
                        <m:ctrlPr>
                          <a:rPr lang="en-US" i="1" dirty="0">
                            <a:latin typeface="Cambria Math" panose="02040503050406030204" pitchFamily="18" charset="0"/>
                          </a:rPr>
                        </m:ctrlPr>
                      </m:fPr>
                      <m:num>
                        <m:r>
                          <a:rPr lang="en-US" i="1" dirty="0">
                            <a:latin typeface="Cambria Math"/>
                          </a:rPr>
                          <m:t>𝑑</m:t>
                        </m:r>
                        <m:r>
                          <a:rPr lang="en-US" i="1">
                            <a:latin typeface="Cambria Math"/>
                          </a:rPr>
                          <m:t>𝐻</m:t>
                        </m:r>
                      </m:num>
                      <m:den>
                        <m:r>
                          <a:rPr lang="en-US" i="1" dirty="0">
                            <a:latin typeface="Cambria Math"/>
                          </a:rPr>
                          <m:t>𝑑𝑤</m:t>
                        </m:r>
                      </m:den>
                    </m:f>
                    <m:r>
                      <a:rPr lang="en-US" i="1" dirty="0" smtClean="0">
                        <a:latin typeface="Cambria Math"/>
                        <a:ea typeface="Cambria Math"/>
                      </a:rPr>
                      <m:t>≪</m:t>
                    </m:r>
                    <m:r>
                      <a:rPr lang="en-US" b="0" i="1" dirty="0" smtClean="0">
                        <a:latin typeface="Cambria Math"/>
                        <a:ea typeface="Cambria Math"/>
                      </a:rPr>
                      <m:t>1</m:t>
                    </m:r>
                  </m:oMath>
                </a14:m>
                <a:r>
                  <a:rPr lang="en-US" dirty="0"/>
                  <a:t>:</a:t>
                </a:r>
              </a:p>
              <a:p>
                <a:pPr marL="109728"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a:rPr>
                            <m:t>𝑌</m:t>
                          </m:r>
                        </m:num>
                        <m:den>
                          <m:r>
                            <a:rPr lang="en-US" i="1">
                              <a:latin typeface="Cambria Math"/>
                            </a:rPr>
                            <m:t>𝑋</m:t>
                          </m:r>
                        </m:den>
                      </m:f>
                      <m:r>
                        <m:rPr>
                          <m:nor/>
                        </m:rPr>
                        <a:rPr lang="en-US" dirty="0"/>
                        <m:t>(</m:t>
                      </m:r>
                      <m:sSub>
                        <m:sSubPr>
                          <m:ctrlPr>
                            <a:rPr lang="en-US" i="1">
                              <a:latin typeface="Cambria Math" panose="02040503050406030204" pitchFamily="18" charset="0"/>
                            </a:rPr>
                          </m:ctrlPr>
                        </m:sSubPr>
                        <m:e>
                          <m:r>
                            <a:rPr lang="en-US" i="1">
                              <a:latin typeface="Cambria Math"/>
                            </a:rPr>
                            <m:t>𝑗</m:t>
                          </m:r>
                          <m:r>
                            <a:rPr lang="en-US" i="1">
                              <a:latin typeface="Cambria Math"/>
                            </a:rPr>
                            <m:t>(</m:t>
                          </m:r>
                          <m:r>
                            <a:rPr lang="en-US" i="1">
                              <a:latin typeface="Cambria Math"/>
                            </a:rPr>
                            <m:t>𝑤</m:t>
                          </m:r>
                        </m:e>
                        <m:sub>
                          <m:r>
                            <a:rPr lang="en-US" i="1">
                              <a:latin typeface="Cambria Math"/>
                            </a:rPr>
                            <m:t>0</m:t>
                          </m:r>
                        </m:sub>
                      </m:sSub>
                      <m:r>
                        <m:rPr>
                          <m:nor/>
                        </m:rPr>
                        <a:rPr lang="en-US" dirty="0"/>
                        <m:t>+</m:t>
                      </m:r>
                      <m:r>
                        <m:rPr>
                          <m:nor/>
                        </m:rPr>
                        <a:rPr lang="en-US" dirty="0">
                          <a:ea typeface="Cambria Math"/>
                        </a:rPr>
                        <m:t> </m:t>
                      </m:r>
                      <m:r>
                        <a:rPr lang="en-US" i="1" dirty="0">
                          <a:latin typeface="Cambria Math"/>
                          <a:ea typeface="Cambria Math"/>
                        </a:rPr>
                        <m:t>∆</m:t>
                      </m:r>
                      <m:r>
                        <a:rPr lang="en-US" i="1" dirty="0">
                          <a:latin typeface="Cambria Math"/>
                          <a:ea typeface="Cambria Math"/>
                        </a:rPr>
                        <m:t>𝑤</m:t>
                      </m:r>
                      <m:r>
                        <m:rPr>
                          <m:nor/>
                        </m:rPr>
                        <a:rPr lang="en-US" dirty="0"/>
                        <m:t>))</m:t>
                      </m:r>
                      <m:r>
                        <a:rPr lang="en-US" b="0" i="1" dirty="0" smtClean="0">
                          <a:latin typeface="Cambria Math"/>
                        </a:rPr>
                        <m:t>=</m:t>
                      </m:r>
                      <m:f>
                        <m:fPr>
                          <m:ctrlPr>
                            <a:rPr lang="en-US" i="1" dirty="0">
                              <a:latin typeface="Cambria Math" panose="02040503050406030204" pitchFamily="18" charset="0"/>
                            </a:rPr>
                          </m:ctrlPr>
                        </m:fPr>
                        <m:num>
                          <m:r>
                            <a:rPr lang="en-US" b="0" i="1" dirty="0" smtClean="0">
                              <a:latin typeface="Cambria Math"/>
                            </a:rPr>
                            <m:t>−</m:t>
                          </m:r>
                          <m:r>
                            <a:rPr lang="en-US" b="0" i="1" dirty="0" smtClean="0">
                              <a:latin typeface="Cambria Math"/>
                            </a:rPr>
                            <m:t>1</m:t>
                          </m:r>
                        </m:num>
                        <m:den>
                          <m:r>
                            <a:rPr lang="en-US" i="1" dirty="0">
                              <a:latin typeface="Cambria Math"/>
                              <a:ea typeface="Cambria Math"/>
                            </a:rPr>
                            <m:t>∆</m:t>
                          </m:r>
                          <m:r>
                            <a:rPr lang="en-US" i="1" dirty="0">
                              <a:latin typeface="Cambria Math"/>
                              <a:ea typeface="Cambria Math"/>
                            </a:rPr>
                            <m:t>𝑤</m:t>
                          </m:r>
                          <m:f>
                            <m:fPr>
                              <m:ctrlPr>
                                <a:rPr lang="en-US" i="1" dirty="0">
                                  <a:latin typeface="Cambria Math" panose="02040503050406030204" pitchFamily="18" charset="0"/>
                                </a:rPr>
                              </m:ctrlPr>
                            </m:fPr>
                            <m:num>
                              <m:r>
                                <a:rPr lang="en-US" i="1" dirty="0">
                                  <a:latin typeface="Cambria Math"/>
                                </a:rPr>
                                <m:t>𝑑</m:t>
                              </m:r>
                              <m:r>
                                <a:rPr lang="en-US" i="1">
                                  <a:latin typeface="Cambria Math"/>
                                </a:rPr>
                                <m:t>𝐻</m:t>
                              </m:r>
                            </m:num>
                            <m:den>
                              <m:r>
                                <a:rPr lang="en-US" i="1" dirty="0">
                                  <a:latin typeface="Cambria Math"/>
                                </a:rPr>
                                <m:t>𝑑𝑤</m:t>
                              </m:r>
                            </m:den>
                          </m:f>
                        </m:den>
                      </m:f>
                    </m:oMath>
                  </m:oMathPara>
                </a14:m>
                <a:endParaRPr lang="en-US" dirty="0"/>
              </a:p>
              <a:p>
                <a:pPr marL="109728" indent="0" algn="ctr">
                  <a:buNone/>
                </a:pPr>
                <a:endParaRPr lang="en-US" dirty="0"/>
              </a:p>
              <a:p>
                <a:pPr marL="109728" indent="0" algn="ctr">
                  <a:buNone/>
                </a:pPr>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t="-1482"/>
                </a:stretch>
              </a:blipFill>
            </p:spPr>
            <p:txBody>
              <a:bodyPr/>
              <a:lstStyle/>
              <a:p>
                <a:r>
                  <a:rPr lang="he-IL">
                    <a:noFill/>
                  </a:rPr>
                  <a:t> </a:t>
                </a:r>
              </a:p>
            </p:txBody>
          </p:sp>
        </mc:Fallback>
      </mc:AlternateContent>
      <p:sp>
        <p:nvSpPr>
          <p:cNvPr id="3" name="Title 2"/>
          <p:cNvSpPr>
            <a:spLocks noGrp="1"/>
          </p:cNvSpPr>
          <p:nvPr>
            <p:ph type="title"/>
          </p:nvPr>
        </p:nvSpPr>
        <p:spPr/>
        <p:txBody>
          <a:bodyPr/>
          <a:lstStyle/>
          <a:p>
            <a:r>
              <a:rPr lang="en-US" u="sng" dirty="0">
                <a:solidFill>
                  <a:schemeClr val="accent3"/>
                </a:solidFill>
              </a:rPr>
              <a:t>Oscillator Phase Noise</a:t>
            </a:r>
          </a:p>
        </p:txBody>
      </p:sp>
      <p:sp>
        <p:nvSpPr>
          <p:cNvPr id="5" name="Isosceles Triangle 4"/>
          <p:cNvSpPr/>
          <p:nvPr/>
        </p:nvSpPr>
        <p:spPr>
          <a:xfrm rot="5400000">
            <a:off x="7394448" y="2208749"/>
            <a:ext cx="1060704" cy="9144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781800" y="2545526"/>
            <a:ext cx="228600" cy="258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2"/>
            <a:endCxn id="6" idx="6"/>
          </p:cNvCxnSpPr>
          <p:nvPr/>
        </p:nvCxnSpPr>
        <p:spPr>
          <a:xfrm>
            <a:off x="6781800" y="2674907"/>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0"/>
            <a:endCxn id="6" idx="4"/>
          </p:cNvCxnSpPr>
          <p:nvPr/>
        </p:nvCxnSpPr>
        <p:spPr>
          <a:xfrm>
            <a:off x="6896100" y="2545526"/>
            <a:ext cx="0" cy="2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896100" y="1966088"/>
            <a:ext cx="0" cy="579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6" idx="2"/>
          </p:cNvCxnSpPr>
          <p:nvPr/>
        </p:nvCxnSpPr>
        <p:spPr>
          <a:xfrm>
            <a:off x="6324600" y="2674907"/>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10400" y="2665949"/>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382000" y="2663144"/>
            <a:ext cx="356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738050" y="2663144"/>
            <a:ext cx="0" cy="10814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7772400" y="3744596"/>
            <a:ext cx="99060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896100" y="3462324"/>
            <a:ext cx="851351" cy="56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877556" y="3606095"/>
            <a:ext cx="1066800" cy="276999"/>
          </a:xfrm>
          <a:prstGeom prst="rect">
            <a:avLst/>
          </a:prstGeom>
          <a:noFill/>
        </p:spPr>
        <p:txBody>
          <a:bodyPr wrap="square" rtlCol="0">
            <a:spAutoFit/>
          </a:bodyPr>
          <a:lstStyle/>
          <a:p>
            <a:r>
              <a:rPr lang="en-US" sz="1200" dirty="0"/>
              <a:t>Resonator</a:t>
            </a:r>
          </a:p>
        </p:txBody>
      </p:sp>
      <p:cxnSp>
        <p:nvCxnSpPr>
          <p:cNvPr id="36" name="Straight Connector 35"/>
          <p:cNvCxnSpPr>
            <a:stCxn id="34" idx="1"/>
            <a:endCxn id="34" idx="1"/>
          </p:cNvCxnSpPr>
          <p:nvPr/>
        </p:nvCxnSpPr>
        <p:spPr>
          <a:xfrm>
            <a:off x="6877556" y="374459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324600" y="2674907"/>
            <a:ext cx="0" cy="1069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4" idx="1"/>
          </p:cNvCxnSpPr>
          <p:nvPr/>
        </p:nvCxnSpPr>
        <p:spPr>
          <a:xfrm>
            <a:off x="6324600" y="3744594"/>
            <a:ext cx="552956" cy="1"/>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43705" y="1387158"/>
            <a:ext cx="1104790" cy="646331"/>
          </a:xfrm>
          <a:prstGeom prst="rect">
            <a:avLst/>
          </a:prstGeom>
          <a:noFill/>
        </p:spPr>
        <p:txBody>
          <a:bodyPr wrap="none" rtlCol="0">
            <a:spAutoFit/>
          </a:bodyPr>
          <a:lstStyle/>
          <a:p>
            <a:pPr algn="ctr"/>
            <a:r>
              <a:rPr lang="en-US" dirty="0"/>
              <a:t>Additive</a:t>
            </a:r>
          </a:p>
          <a:p>
            <a:pPr algn="ctr"/>
            <a:r>
              <a:rPr lang="en-US" dirty="0"/>
              <a:t>Noise</a:t>
            </a:r>
          </a:p>
        </p:txBody>
      </p:sp>
    </p:spTree>
    <p:extLst>
      <p:ext uri="{BB962C8B-B14F-4D97-AF65-F5344CB8AC3E}">
        <p14:creationId xmlns:p14="http://schemas.microsoft.com/office/powerpoint/2010/main" val="1156398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Simple Signal Definition:</a:t>
                </a:r>
              </a:p>
              <a:p>
                <a:pPr marL="0" indent="0" algn="ctr">
                  <a:buNone/>
                </a:pPr>
                <a:r>
                  <a:rPr lang="en-US" dirty="0"/>
                  <a:t>X(t)=a(t)</a:t>
                </a:r>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a:rPr>
                          <m:t>cos</m:t>
                        </m:r>
                        <m:r>
                          <a:rPr lang="en-US" b="0" i="1" smtClean="0">
                            <a:latin typeface="Cambria Math"/>
                          </a:rPr>
                          <m:t>(</m:t>
                        </m:r>
                      </m:fName>
                      <m:e>
                        <m:r>
                          <m:rPr>
                            <m:nor/>
                          </m:rPr>
                          <a:rPr lang="el-GR" dirty="0"/>
                          <m:t>α</m:t>
                        </m:r>
                        <m:r>
                          <m:rPr>
                            <m:nor/>
                          </m:rPr>
                          <a:rPr lang="en-US" b="0" i="0" dirty="0" smtClean="0"/>
                          <m:t>(</m:t>
                        </m:r>
                        <m:r>
                          <m:rPr>
                            <m:nor/>
                          </m:rPr>
                          <a:rPr lang="en-US" b="0" i="0" dirty="0" smtClean="0"/>
                          <m:t>t</m:t>
                        </m:r>
                        <m:r>
                          <m:rPr>
                            <m:nor/>
                          </m:rPr>
                          <a:rPr lang="en-US" b="0" i="0" dirty="0" smtClean="0"/>
                          <m:t>)</m:t>
                        </m:r>
                      </m:e>
                    </m:func>
                  </m:oMath>
                </a14:m>
                <a:r>
                  <a:rPr lang="en-US" dirty="0"/>
                  <a:t>)</a:t>
                </a:r>
              </a:p>
              <a:p>
                <a:pPr marL="0" indent="0" algn="ctr">
                  <a:buNone/>
                </a:pPr>
                <a:r>
                  <a:rPr lang="en-US" dirty="0"/>
                  <a:t>X(t)=a(t)</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a:rPr>
                          <m:t>cos</m:t>
                        </m:r>
                      </m:fName>
                      <m:e>
                        <m:sSub>
                          <m:sSubPr>
                            <m:ctrlPr>
                              <a:rPr lang="en-US" i="1">
                                <a:latin typeface="Cambria Math" panose="02040503050406030204" pitchFamily="18" charset="0"/>
                              </a:rPr>
                            </m:ctrlPr>
                          </m:sSubPr>
                          <m:e>
                            <m:r>
                              <a:rPr lang="en-US" i="1">
                                <a:latin typeface="Cambria Math"/>
                              </a:rPr>
                              <m:t>(</m:t>
                            </m:r>
                            <m:r>
                              <a:rPr lang="en-US" i="1">
                                <a:latin typeface="Cambria Math"/>
                              </a:rPr>
                              <m:t>𝑊</m:t>
                            </m:r>
                          </m:e>
                          <m:sub>
                            <m:r>
                              <a:rPr lang="en-US" i="1">
                                <a:latin typeface="Cambria Math"/>
                              </a:rPr>
                              <m:t>𝑐</m:t>
                            </m:r>
                          </m:sub>
                        </m:sSub>
                      </m:e>
                    </m:func>
                  </m:oMath>
                </a14:m>
                <a:r>
                  <a:rPr lang="en-US" dirty="0"/>
                  <a:t>t+</a:t>
                </a:r>
                <a:r>
                  <a:rPr lang="el-GR" dirty="0"/>
                  <a:t>θ</a:t>
                </a:r>
                <a:r>
                  <a:rPr lang="en-US" dirty="0"/>
                  <a:t>(t))</a:t>
                </a:r>
              </a:p>
              <a:p>
                <a:pPr marL="0" indent="0">
                  <a:buNone/>
                </a:pP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smtClean="0">
                            <a:solidFill>
                              <a:schemeClr val="accent1"/>
                            </a:solidFill>
                            <a:latin typeface="Cambria Math"/>
                          </a:rPr>
                          <m:t> </m:t>
                        </m:r>
                        <m:r>
                          <a:rPr lang="en-US" i="1">
                            <a:solidFill>
                              <a:schemeClr val="accent1"/>
                            </a:solidFill>
                            <a:latin typeface="Cambria Math"/>
                          </a:rPr>
                          <m:t>𝑊</m:t>
                        </m:r>
                      </m:e>
                      <m:sub>
                        <m:r>
                          <a:rPr lang="en-US" i="1">
                            <a:solidFill>
                              <a:schemeClr val="accent1"/>
                            </a:solidFill>
                            <a:latin typeface="Cambria Math"/>
                          </a:rPr>
                          <m:t>𝑐</m:t>
                        </m:r>
                      </m:sub>
                    </m:sSub>
                  </m:oMath>
                </a14:m>
                <a:r>
                  <a:rPr lang="en-US" dirty="0">
                    <a:solidFill>
                      <a:schemeClr val="accent1"/>
                    </a:solidFill>
                  </a:rPr>
                  <a:t>t+</a:t>
                </a:r>
                <a:r>
                  <a:rPr lang="el-GR" dirty="0">
                    <a:solidFill>
                      <a:schemeClr val="accent1"/>
                    </a:solidFill>
                  </a:rPr>
                  <a:t> θ</a:t>
                </a:r>
                <a:r>
                  <a:rPr lang="en-US" dirty="0">
                    <a:solidFill>
                      <a:schemeClr val="accent1"/>
                    </a:solidFill>
                  </a:rPr>
                  <a:t>(t)              Total Phase</a:t>
                </a:r>
              </a:p>
              <a:p>
                <a:pPr marL="0" indent="0" algn="ctr">
                  <a:buNone/>
                </a:pPr>
                <a:endParaRPr lang="en-US" dirty="0">
                  <a:solidFill>
                    <a:schemeClr val="accent1"/>
                  </a:solidFill>
                </a:endParaRPr>
              </a:p>
              <a:p>
                <a:pPr marL="0" indent="0">
                  <a:buNone/>
                </a:pPr>
                <a:r>
                  <a:rPr lang="el-GR" dirty="0">
                    <a:solidFill>
                      <a:schemeClr val="accent1"/>
                    </a:solidFill>
                  </a:rPr>
                  <a:t>θ</a:t>
                </a:r>
                <a:r>
                  <a:rPr lang="en-US" dirty="0">
                    <a:solidFill>
                      <a:schemeClr val="accent1"/>
                    </a:solidFill>
                  </a:rPr>
                  <a:t>(t)              Excess Phase</a:t>
                </a:r>
              </a:p>
              <a:p>
                <a:pPr marL="0" indent="0">
                  <a:buNone/>
                </a:pP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a:rPr>
                          <m:t> </m:t>
                        </m:r>
                        <m:r>
                          <a:rPr lang="en-US" i="1">
                            <a:solidFill>
                              <a:schemeClr val="accent1"/>
                            </a:solidFill>
                            <a:latin typeface="Cambria Math"/>
                          </a:rPr>
                          <m:t>𝑊</m:t>
                        </m:r>
                      </m:e>
                      <m:sub>
                        <m:r>
                          <a:rPr lang="en-US" i="1">
                            <a:solidFill>
                              <a:schemeClr val="accent1"/>
                            </a:solidFill>
                            <a:latin typeface="Cambria Math"/>
                          </a:rPr>
                          <m:t>𝑐</m:t>
                        </m:r>
                      </m:sub>
                    </m:sSub>
                  </m:oMath>
                </a14:m>
                <a:r>
                  <a:rPr lang="en-US" dirty="0">
                    <a:solidFill>
                      <a:schemeClr val="accent1"/>
                    </a:solidFill>
                  </a:rPr>
                  <a:t>+</a:t>
                </a:r>
                <a14:m>
                  <m:oMath xmlns:m="http://schemas.openxmlformats.org/officeDocument/2006/math">
                    <m:f>
                      <m:fPr>
                        <m:ctrlPr>
                          <a:rPr lang="en-US" i="1" dirty="0">
                            <a:solidFill>
                              <a:schemeClr val="accent1"/>
                            </a:solidFill>
                            <a:latin typeface="Cambria Math" panose="02040503050406030204" pitchFamily="18" charset="0"/>
                          </a:rPr>
                        </m:ctrlPr>
                      </m:fPr>
                      <m:num>
                        <m:r>
                          <a:rPr lang="en-US" i="1" dirty="0">
                            <a:solidFill>
                              <a:schemeClr val="accent1"/>
                            </a:solidFill>
                            <a:latin typeface="Cambria Math"/>
                          </a:rPr>
                          <m:t>𝑑</m:t>
                        </m:r>
                        <m:r>
                          <m:rPr>
                            <m:nor/>
                          </m:rPr>
                          <a:rPr lang="el-GR" dirty="0">
                            <a:solidFill>
                              <a:schemeClr val="accent1"/>
                            </a:solidFill>
                          </a:rPr>
                          <m:t>θ</m:t>
                        </m:r>
                      </m:num>
                      <m:den>
                        <m:r>
                          <a:rPr lang="en-US" i="1" dirty="0">
                            <a:solidFill>
                              <a:schemeClr val="accent1"/>
                            </a:solidFill>
                            <a:latin typeface="Cambria Math"/>
                          </a:rPr>
                          <m:t>𝑑𝑡</m:t>
                        </m:r>
                      </m:den>
                    </m:f>
                    <m:r>
                      <a:rPr lang="en-US" i="1" dirty="0">
                        <a:solidFill>
                          <a:schemeClr val="accent1"/>
                        </a:solidFill>
                        <a:latin typeface="Cambria Math"/>
                      </a:rPr>
                      <m:t> </m:t>
                    </m:r>
                  </m:oMath>
                </a14:m>
                <a:r>
                  <a:rPr lang="en-US" dirty="0">
                    <a:solidFill>
                      <a:schemeClr val="accent1"/>
                    </a:solidFill>
                  </a:rPr>
                  <a:t>               Total Freqeuncy </a:t>
                </a:r>
              </a:p>
              <a:p>
                <a:pPr marL="0" indent="0">
                  <a:buNone/>
                </a:pPr>
                <a14:m>
                  <m:oMath xmlns:m="http://schemas.openxmlformats.org/officeDocument/2006/math">
                    <m:f>
                      <m:fPr>
                        <m:ctrlPr>
                          <a:rPr lang="en-US" i="1" dirty="0">
                            <a:solidFill>
                              <a:schemeClr val="accent1"/>
                            </a:solidFill>
                            <a:latin typeface="Cambria Math" panose="02040503050406030204" pitchFamily="18" charset="0"/>
                          </a:rPr>
                        </m:ctrlPr>
                      </m:fPr>
                      <m:num>
                        <m:r>
                          <a:rPr lang="en-US" i="1" dirty="0">
                            <a:solidFill>
                              <a:schemeClr val="accent1"/>
                            </a:solidFill>
                            <a:latin typeface="Cambria Math"/>
                          </a:rPr>
                          <m:t>𝑑</m:t>
                        </m:r>
                        <m:r>
                          <m:rPr>
                            <m:nor/>
                          </m:rPr>
                          <a:rPr lang="el-GR" dirty="0">
                            <a:solidFill>
                              <a:schemeClr val="accent1"/>
                            </a:solidFill>
                          </a:rPr>
                          <m:t>θ</m:t>
                        </m:r>
                      </m:num>
                      <m:den>
                        <m:r>
                          <a:rPr lang="en-US" i="1" dirty="0">
                            <a:solidFill>
                              <a:schemeClr val="accent1"/>
                            </a:solidFill>
                            <a:latin typeface="Cambria Math"/>
                          </a:rPr>
                          <m:t>𝑑𝑡</m:t>
                        </m:r>
                      </m:den>
                    </m:f>
                  </m:oMath>
                </a14:m>
                <a:r>
                  <a:rPr lang="en-US" dirty="0">
                    <a:solidFill>
                      <a:schemeClr val="accent1"/>
                    </a:solidFill>
                  </a:rPr>
                  <a:t>                  Excess </a:t>
                </a:r>
                <a:r>
                  <a:rPr lang="en-US" dirty="0" err="1">
                    <a:solidFill>
                      <a:schemeClr val="accent1"/>
                    </a:solidFill>
                  </a:rPr>
                  <a:t>Freqeuncy</a:t>
                </a:r>
                <a:endParaRPr lang="en-US"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33" t="-1213"/>
                </a:stretch>
              </a:blipFill>
            </p:spPr>
            <p:txBody>
              <a:bodyPr/>
              <a:lstStyle/>
              <a:p>
                <a:r>
                  <a:rPr lang="en-US">
                    <a:noFill/>
                  </a:rPr>
                  <a:t> </a:t>
                </a:r>
              </a:p>
            </p:txBody>
          </p:sp>
        </mc:Fallback>
      </mc:AlternateContent>
      <p:sp>
        <p:nvSpPr>
          <p:cNvPr id="7" name="Right Arrow 6"/>
          <p:cNvSpPr/>
          <p:nvPr/>
        </p:nvSpPr>
        <p:spPr>
          <a:xfrm>
            <a:off x="1371600" y="533461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2020106" y="45506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57200" y="609601"/>
            <a:ext cx="8229600"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1"/>
                </a:solidFill>
              </a:rPr>
              <a:t>SIGNALS - DEFINITIONS</a:t>
            </a:r>
          </a:p>
        </p:txBody>
      </p:sp>
      <p:sp>
        <p:nvSpPr>
          <p:cNvPr id="19" name="Arc 18"/>
          <p:cNvSpPr/>
          <p:nvPr/>
        </p:nvSpPr>
        <p:spPr>
          <a:xfrm>
            <a:off x="2438400" y="6172200"/>
            <a:ext cx="2286000" cy="228600"/>
          </a:xfrm>
          <a:prstGeom prst="arc">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0" name="Freeform 19"/>
          <p:cNvSpPr/>
          <p:nvPr/>
        </p:nvSpPr>
        <p:spPr>
          <a:xfrm>
            <a:off x="4592522" y="6286500"/>
            <a:ext cx="141136" cy="119641"/>
          </a:xfrm>
          <a:custGeom>
            <a:avLst/>
            <a:gdLst>
              <a:gd name="connsiteX0" fmla="*/ 141136 w 141136"/>
              <a:gd name="connsiteY0" fmla="*/ 0 h 119641"/>
              <a:gd name="connsiteX1" fmla="*/ 132590 w 141136"/>
              <a:gd name="connsiteY1" fmla="*/ 42729 h 119641"/>
              <a:gd name="connsiteX2" fmla="*/ 89861 w 141136"/>
              <a:gd name="connsiteY2" fmla="*/ 111095 h 119641"/>
              <a:gd name="connsiteX3" fmla="*/ 64223 w 141136"/>
              <a:gd name="connsiteY3" fmla="*/ 119641 h 119641"/>
              <a:gd name="connsiteX4" fmla="*/ 21494 w 141136"/>
              <a:gd name="connsiteY4" fmla="*/ 59820 h 119641"/>
              <a:gd name="connsiteX5" fmla="*/ 55678 w 141136"/>
              <a:gd name="connsiteY5" fmla="*/ 68366 h 119641"/>
              <a:gd name="connsiteX6" fmla="*/ 72769 w 141136"/>
              <a:gd name="connsiteY6" fmla="*/ 68366 h 11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6" h="119641">
                <a:moveTo>
                  <a:pt x="141136" y="0"/>
                </a:moveTo>
                <a:cubicBezTo>
                  <a:pt x="138287" y="14243"/>
                  <a:pt x="136412" y="28716"/>
                  <a:pt x="132590" y="42729"/>
                </a:cubicBezTo>
                <a:cubicBezTo>
                  <a:pt x="120284" y="87851"/>
                  <a:pt x="125908" y="93071"/>
                  <a:pt x="89861" y="111095"/>
                </a:cubicBezTo>
                <a:cubicBezTo>
                  <a:pt x="81804" y="115124"/>
                  <a:pt x="72769" y="116792"/>
                  <a:pt x="64223" y="119641"/>
                </a:cubicBezTo>
                <a:cubicBezTo>
                  <a:pt x="44690" y="116385"/>
                  <a:pt x="-38733" y="120047"/>
                  <a:pt x="21494" y="59820"/>
                </a:cubicBezTo>
                <a:cubicBezTo>
                  <a:pt x="29799" y="51515"/>
                  <a:pt x="44092" y="66435"/>
                  <a:pt x="55678" y="68366"/>
                </a:cubicBezTo>
                <a:cubicBezTo>
                  <a:pt x="61297" y="69303"/>
                  <a:pt x="67072" y="68366"/>
                  <a:pt x="72769" y="683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3451788" y="6072855"/>
            <a:ext cx="162371" cy="119641"/>
          </a:xfrm>
          <a:custGeom>
            <a:avLst/>
            <a:gdLst>
              <a:gd name="connsiteX0" fmla="*/ 145279 w 162371"/>
              <a:gd name="connsiteY0" fmla="*/ 119641 h 119641"/>
              <a:gd name="connsiteX1" fmla="*/ 51275 w 162371"/>
              <a:gd name="connsiteY1" fmla="*/ 85458 h 119641"/>
              <a:gd name="connsiteX2" fmla="*/ 25638 w 162371"/>
              <a:gd name="connsiteY2" fmla="*/ 76912 h 119641"/>
              <a:gd name="connsiteX3" fmla="*/ 0 w 162371"/>
              <a:gd name="connsiteY3" fmla="*/ 59820 h 119641"/>
              <a:gd name="connsiteX4" fmla="*/ 8546 w 162371"/>
              <a:gd name="connsiteY4" fmla="*/ 25637 h 119641"/>
              <a:gd name="connsiteX5" fmla="*/ 68367 w 162371"/>
              <a:gd name="connsiteY5" fmla="*/ 0 h 119641"/>
              <a:gd name="connsiteX6" fmla="*/ 128187 w 162371"/>
              <a:gd name="connsiteY6" fmla="*/ 8546 h 119641"/>
              <a:gd name="connsiteX7" fmla="*/ 153825 w 162371"/>
              <a:gd name="connsiteY7" fmla="*/ 17091 h 119641"/>
              <a:gd name="connsiteX8" fmla="*/ 162371 w 162371"/>
              <a:gd name="connsiteY8" fmla="*/ 42729 h 119641"/>
              <a:gd name="connsiteX9" fmla="*/ 94004 w 162371"/>
              <a:gd name="connsiteY9" fmla="*/ 51275 h 119641"/>
              <a:gd name="connsiteX10" fmla="*/ 85458 w 162371"/>
              <a:gd name="connsiteY10" fmla="*/ 42729 h 11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371" h="119641">
                <a:moveTo>
                  <a:pt x="145279" y="119641"/>
                </a:moveTo>
                <a:cubicBezTo>
                  <a:pt x="85815" y="95855"/>
                  <a:pt x="117112" y="107403"/>
                  <a:pt x="51275" y="85458"/>
                </a:cubicBezTo>
                <a:cubicBezTo>
                  <a:pt x="42729" y="82609"/>
                  <a:pt x="33133" y="81909"/>
                  <a:pt x="25638" y="76912"/>
                </a:cubicBezTo>
                <a:lnTo>
                  <a:pt x="0" y="59820"/>
                </a:lnTo>
                <a:cubicBezTo>
                  <a:pt x="2849" y="48426"/>
                  <a:pt x="1027" y="34660"/>
                  <a:pt x="8546" y="25637"/>
                </a:cubicBezTo>
                <a:cubicBezTo>
                  <a:pt x="16669" y="15890"/>
                  <a:pt x="54769" y="4533"/>
                  <a:pt x="68367" y="0"/>
                </a:cubicBezTo>
                <a:cubicBezTo>
                  <a:pt x="88307" y="2849"/>
                  <a:pt x="108436" y="4596"/>
                  <a:pt x="128187" y="8546"/>
                </a:cubicBezTo>
                <a:cubicBezTo>
                  <a:pt x="137020" y="10313"/>
                  <a:pt x="147455" y="10721"/>
                  <a:pt x="153825" y="17091"/>
                </a:cubicBezTo>
                <a:cubicBezTo>
                  <a:pt x="160195" y="23461"/>
                  <a:pt x="159522" y="34183"/>
                  <a:pt x="162371" y="42729"/>
                </a:cubicBezTo>
                <a:cubicBezTo>
                  <a:pt x="126097" y="60865"/>
                  <a:pt x="132788" y="66788"/>
                  <a:pt x="94004" y="51275"/>
                </a:cubicBezTo>
                <a:cubicBezTo>
                  <a:pt x="90263" y="49779"/>
                  <a:pt x="88307" y="45578"/>
                  <a:pt x="85458" y="427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1459992" y="380420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2326234" y="28956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p:cNvSpPr/>
              <p:nvPr/>
            </p:nvSpPr>
            <p:spPr>
              <a:xfrm>
                <a:off x="6553200" y="3523972"/>
                <a:ext cx="1219200" cy="820546"/>
              </a:xfrm>
              <a:prstGeom prst="rect">
                <a:avLst/>
              </a:prstGeom>
            </p:spPr>
            <p:txBody>
              <a:bodyPr wrap="square">
                <a:spAutoFit/>
              </a:bodyPr>
              <a:lstStyle/>
              <a:p>
                <a:pPr algn="ctr"/>
                <a:r>
                  <a:rPr lang="en-US" sz="2800" b="1" dirty="0">
                    <a:solidFill>
                      <a:srgbClr val="00B050"/>
                    </a:solidFill>
                  </a:rPr>
                  <a:t>W=</a:t>
                </a:r>
                <a14:m>
                  <m:oMath xmlns:m="http://schemas.openxmlformats.org/officeDocument/2006/math">
                    <m:f>
                      <m:fPr>
                        <m:ctrlPr>
                          <a:rPr lang="en-US" sz="2800" b="1" i="1" dirty="0">
                            <a:solidFill>
                              <a:srgbClr val="00B050"/>
                            </a:solidFill>
                            <a:latin typeface="Cambria Math" panose="02040503050406030204" pitchFamily="18" charset="0"/>
                          </a:rPr>
                        </m:ctrlPr>
                      </m:fPr>
                      <m:num>
                        <m:r>
                          <a:rPr lang="en-US" sz="2800" b="1" i="1" dirty="0">
                            <a:solidFill>
                              <a:srgbClr val="00B050"/>
                            </a:solidFill>
                            <a:latin typeface="Cambria Math"/>
                          </a:rPr>
                          <m:t>𝒅</m:t>
                        </m:r>
                        <m:r>
                          <m:rPr>
                            <m:nor/>
                          </m:rPr>
                          <a:rPr lang="el-GR" sz="2800" b="1" dirty="0">
                            <a:solidFill>
                              <a:srgbClr val="00B050"/>
                            </a:solidFill>
                          </a:rPr>
                          <m:t>θ</m:t>
                        </m:r>
                      </m:num>
                      <m:den>
                        <m:r>
                          <a:rPr lang="en-US" sz="2800" b="1" i="1" dirty="0">
                            <a:solidFill>
                              <a:srgbClr val="00B050"/>
                            </a:solidFill>
                            <a:latin typeface="Cambria Math"/>
                          </a:rPr>
                          <m:t>𝒅𝒕</m:t>
                        </m:r>
                      </m:den>
                    </m:f>
                  </m:oMath>
                </a14:m>
                <a:endParaRPr lang="en-US" sz="2800" b="1" dirty="0">
                  <a:solidFill>
                    <a:srgbClr val="00B05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6553200" y="3523972"/>
                <a:ext cx="1219200" cy="820546"/>
              </a:xfrm>
              <a:prstGeom prst="rect">
                <a:avLst/>
              </a:prstGeom>
              <a:blipFill rotWithShape="1">
                <a:blip r:embed="rId3"/>
                <a:stretch>
                  <a:fillRect l="-8000" b="-12593"/>
                </a:stretch>
              </a:blipFill>
            </p:spPr>
            <p:txBody>
              <a:bodyPr/>
              <a:lstStyle/>
              <a:p>
                <a:r>
                  <a:rPr lang="en-US">
                    <a:noFill/>
                  </a:rPr>
                  <a:t> </a:t>
                </a:r>
              </a:p>
            </p:txBody>
          </p:sp>
        </mc:Fallback>
      </mc:AlternateContent>
      <p:cxnSp>
        <p:nvCxnSpPr>
          <p:cNvPr id="5" name="Straight Arrow Connector 4"/>
          <p:cNvCxnSpPr/>
          <p:nvPr/>
        </p:nvCxnSpPr>
        <p:spPr>
          <a:xfrm flipV="1">
            <a:off x="6705600" y="4288841"/>
            <a:ext cx="152400" cy="9689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772400" y="3804209"/>
            <a:ext cx="762000" cy="9691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17195" y="5392260"/>
            <a:ext cx="1329210" cy="369332"/>
          </a:xfrm>
          <a:prstGeom prst="rect">
            <a:avLst/>
          </a:prstGeom>
          <a:noFill/>
        </p:spPr>
        <p:txBody>
          <a:bodyPr wrap="none" rtlCol="0">
            <a:spAutoFit/>
          </a:bodyPr>
          <a:lstStyle/>
          <a:p>
            <a:r>
              <a:rPr lang="en-US" dirty="0"/>
              <a:t>Frequency</a:t>
            </a:r>
          </a:p>
        </p:txBody>
      </p:sp>
      <p:sp>
        <p:nvSpPr>
          <p:cNvPr id="22" name="TextBox 21"/>
          <p:cNvSpPr txBox="1"/>
          <p:nvPr/>
        </p:nvSpPr>
        <p:spPr>
          <a:xfrm>
            <a:off x="8119863" y="4850630"/>
            <a:ext cx="829073" cy="369332"/>
          </a:xfrm>
          <a:prstGeom prst="rect">
            <a:avLst/>
          </a:prstGeom>
          <a:noFill/>
        </p:spPr>
        <p:txBody>
          <a:bodyPr wrap="none" rtlCol="0">
            <a:spAutoFit/>
          </a:bodyPr>
          <a:lstStyle/>
          <a:p>
            <a:r>
              <a:rPr lang="en-US" dirty="0"/>
              <a:t>Phase</a:t>
            </a:r>
          </a:p>
        </p:txBody>
      </p:sp>
      <p:cxnSp>
        <p:nvCxnSpPr>
          <p:cNvPr id="18" name="Straight Connector 17"/>
          <p:cNvCxnSpPr/>
          <p:nvPr/>
        </p:nvCxnSpPr>
        <p:spPr>
          <a:xfrm>
            <a:off x="6958601" y="2284307"/>
            <a:ext cx="1" cy="107687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20281" y="2732596"/>
            <a:ext cx="284052" cy="246221"/>
          </a:xfrm>
          <a:prstGeom prst="rect">
            <a:avLst/>
          </a:prstGeom>
          <a:noFill/>
        </p:spPr>
        <p:txBody>
          <a:bodyPr wrap="none" rtlCol="0">
            <a:spAutoFit/>
          </a:bodyPr>
          <a:lstStyle/>
          <a:p>
            <a:r>
              <a:rPr lang="el-GR" sz="1000" dirty="0"/>
              <a:t>π</a:t>
            </a:r>
            <a:endParaRPr lang="en-US" sz="1000" dirty="0"/>
          </a:p>
        </p:txBody>
      </p:sp>
      <p:cxnSp>
        <p:nvCxnSpPr>
          <p:cNvPr id="24" name="Straight Connector 23"/>
          <p:cNvCxnSpPr/>
          <p:nvPr/>
        </p:nvCxnSpPr>
        <p:spPr>
          <a:xfrm flipV="1">
            <a:off x="6974959" y="2653638"/>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7111001" y="2651239"/>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63401" y="2651679"/>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183772" y="2653639"/>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043990" y="2653637"/>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335447" y="2682718"/>
            <a:ext cx="0" cy="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339601" y="2775425"/>
            <a:ext cx="0" cy="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339601" y="2838587"/>
            <a:ext cx="0" cy="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39601" y="2897440"/>
            <a:ext cx="0" cy="4542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554337" y="2943684"/>
            <a:ext cx="232756" cy="246221"/>
          </a:xfrm>
          <a:prstGeom prst="rect">
            <a:avLst/>
          </a:prstGeom>
          <a:noFill/>
        </p:spPr>
        <p:txBody>
          <a:bodyPr wrap="none" rtlCol="0">
            <a:spAutoFit/>
          </a:bodyPr>
          <a:lstStyle/>
          <a:p>
            <a:r>
              <a:rPr lang="en-US" sz="1000" dirty="0"/>
              <a:t>t</a:t>
            </a:r>
          </a:p>
        </p:txBody>
      </p:sp>
      <mc:AlternateContent xmlns:mc="http://schemas.openxmlformats.org/markup-compatibility/2006" xmlns:a14="http://schemas.microsoft.com/office/drawing/2010/main">
        <mc:Choice Requires="a14">
          <p:sp>
            <p:nvSpPr>
              <p:cNvPr id="34" name="TextBox 33"/>
              <p:cNvSpPr txBox="1"/>
              <p:nvPr/>
            </p:nvSpPr>
            <p:spPr>
              <a:xfrm>
                <a:off x="6553200" y="2038086"/>
                <a:ext cx="61821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1000" dirty="0"/>
                        <m:t>θ</m:t>
                      </m:r>
                    </m:oMath>
                  </m:oMathPara>
                </a14:m>
                <a:endParaRPr lang="en-US" sz="1000" dirty="0"/>
              </a:p>
            </p:txBody>
          </p:sp>
        </mc:Choice>
        <mc:Fallback xmlns="">
          <p:sp>
            <p:nvSpPr>
              <p:cNvPr id="34" name="TextBox 33"/>
              <p:cNvSpPr txBox="1">
                <a:spLocks noRot="1" noChangeAspect="1" noMove="1" noResize="1" noEditPoints="1" noAdjustHandles="1" noChangeArrowheads="1" noChangeShapeType="1" noTextEdit="1"/>
              </p:cNvSpPr>
              <p:nvPr/>
            </p:nvSpPr>
            <p:spPr>
              <a:xfrm>
                <a:off x="6553200" y="2038086"/>
                <a:ext cx="618215" cy="246221"/>
              </a:xfrm>
              <a:prstGeom prst="rect">
                <a:avLst/>
              </a:prstGeom>
              <a:blipFill rotWithShape="1">
                <a:blip r:embed="rId4"/>
                <a:stretch>
                  <a:fillRect/>
                </a:stretch>
              </a:blipFill>
            </p:spPr>
            <p:txBody>
              <a:bodyPr/>
              <a:lstStyle/>
              <a:p>
                <a:r>
                  <a:rPr lang="en-US">
                    <a:noFill/>
                  </a:rPr>
                  <a:t> </a:t>
                </a:r>
              </a:p>
            </p:txBody>
          </p:sp>
        </mc:Fallback>
      </mc:AlternateContent>
      <p:sp>
        <p:nvSpPr>
          <p:cNvPr id="35" name="TextBox 34"/>
          <p:cNvSpPr txBox="1"/>
          <p:nvPr/>
        </p:nvSpPr>
        <p:spPr>
          <a:xfrm>
            <a:off x="6648901" y="2530529"/>
            <a:ext cx="365806" cy="246221"/>
          </a:xfrm>
          <a:prstGeom prst="rect">
            <a:avLst/>
          </a:prstGeom>
          <a:noFill/>
        </p:spPr>
        <p:txBody>
          <a:bodyPr wrap="none" rtlCol="0">
            <a:spAutoFit/>
          </a:bodyPr>
          <a:lstStyle/>
          <a:p>
            <a:r>
              <a:rPr lang="en-US" sz="1000" dirty="0"/>
              <a:t>2</a:t>
            </a:r>
            <a:r>
              <a:rPr lang="el-GR" sz="1000" dirty="0"/>
              <a:t>π</a:t>
            </a:r>
            <a:endParaRPr lang="en-US" sz="1000" dirty="0"/>
          </a:p>
        </p:txBody>
      </p:sp>
      <p:sp>
        <p:nvSpPr>
          <p:cNvPr id="36" name="TextBox 35"/>
          <p:cNvSpPr txBox="1"/>
          <p:nvPr/>
        </p:nvSpPr>
        <p:spPr>
          <a:xfrm>
            <a:off x="6638527" y="2348131"/>
            <a:ext cx="365806" cy="246221"/>
          </a:xfrm>
          <a:prstGeom prst="rect">
            <a:avLst/>
          </a:prstGeom>
          <a:noFill/>
        </p:spPr>
        <p:txBody>
          <a:bodyPr wrap="none" rtlCol="0">
            <a:spAutoFit/>
          </a:bodyPr>
          <a:lstStyle/>
          <a:p>
            <a:r>
              <a:rPr lang="en-US" sz="1000" dirty="0"/>
              <a:t>3</a:t>
            </a:r>
            <a:r>
              <a:rPr lang="el-GR" sz="1000" dirty="0"/>
              <a:t>π</a:t>
            </a:r>
            <a:endParaRPr lang="en-US" sz="1000" dirty="0"/>
          </a:p>
        </p:txBody>
      </p:sp>
      <p:cxnSp>
        <p:nvCxnSpPr>
          <p:cNvPr id="37" name="Straight Connector 36"/>
          <p:cNvCxnSpPr/>
          <p:nvPr/>
        </p:nvCxnSpPr>
        <p:spPr>
          <a:xfrm flipV="1">
            <a:off x="6958601" y="2349824"/>
            <a:ext cx="681646" cy="59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6" idx="3"/>
          </p:cNvCxnSpPr>
          <p:nvPr/>
        </p:nvCxnSpPr>
        <p:spPr>
          <a:xfrm flipV="1">
            <a:off x="7004333" y="2471241"/>
            <a:ext cx="5933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119431" y="2471240"/>
            <a:ext cx="5933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242217" y="2471239"/>
            <a:ext cx="5933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335447" y="2471238"/>
            <a:ext cx="5933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7418852" y="2472985"/>
            <a:ext cx="5933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509464" y="2802985"/>
            <a:ext cx="0" cy="45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7509464" y="2884007"/>
            <a:ext cx="0" cy="45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513777" y="2730278"/>
            <a:ext cx="0" cy="45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513777" y="2643925"/>
            <a:ext cx="0" cy="45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513777" y="2570828"/>
            <a:ext cx="0" cy="45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513777" y="2471242"/>
            <a:ext cx="0" cy="45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497972" y="2943684"/>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13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circle(in)">
                                      <p:cBhvr>
                                        <p:cTn id="48" dur="2000"/>
                                        <p:tgtEl>
                                          <p:spTgt spid="19"/>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circle(in)">
                                      <p:cBhvr>
                                        <p:cTn id="51" dur="2000"/>
                                        <p:tgtEl>
                                          <p:spTgt spid="20"/>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circle(in)">
                                      <p:cBhvr>
                                        <p:cTn id="5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9" grpId="0" animBg="1"/>
      <p:bldP spid="20"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81000" y="1166018"/>
                <a:ext cx="8229600" cy="5082382"/>
              </a:xfrm>
            </p:spPr>
            <p:txBody>
              <a:bodyPr>
                <a:normAutofit/>
              </a:bodyPr>
              <a:lstStyle/>
              <a:p>
                <a:pPr marL="109728" indent="0">
                  <a:buNone/>
                </a:pPr>
                <a:r>
                  <a:rPr lang="en-US" dirty="0"/>
                  <a:t>In Physics :</a:t>
                </a:r>
              </a:p>
              <a:p>
                <a:pPr marL="109728" indent="0">
                  <a:buNone/>
                </a:pPr>
                <a:endParaRPr lang="en-US" dirty="0"/>
              </a:p>
              <a:p>
                <a:pPr marL="109728"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𝜋</m:t>
                      </m:r>
                      <m:f>
                        <m:fPr>
                          <m:ctrlPr>
                            <a:rPr lang="en-US" b="0"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𝑒𝑛𝑒𝑟𝑔𝑦</m:t>
                          </m:r>
                          <m:r>
                            <a:rPr lang="en-US" b="0" i="1" smtClean="0">
                              <a:latin typeface="Cambria Math" panose="02040503050406030204" pitchFamily="18" charset="0"/>
                            </a:rPr>
                            <m:t> </m:t>
                          </m:r>
                          <m:r>
                            <a:rPr lang="en-US" b="0" i="1" smtClean="0">
                              <a:latin typeface="Cambria Math" panose="02040503050406030204" pitchFamily="18" charset="0"/>
                            </a:rPr>
                            <m:t>𝑠𝑡𝑜𝑟𝑒𝑑</m:t>
                          </m:r>
                        </m:num>
                        <m:den>
                          <m:r>
                            <a:rPr lang="en-US" b="0" i="1" smtClean="0">
                              <a:latin typeface="Cambria Math" panose="02040503050406030204" pitchFamily="18" charset="0"/>
                            </a:rPr>
                            <m:t>𝑒𝑛𝑒𝑟𝑔𝑦</m:t>
                          </m:r>
                          <m:r>
                            <a:rPr lang="en-US" b="0" i="1" smtClean="0">
                              <a:latin typeface="Cambria Math" panose="02040503050406030204" pitchFamily="18" charset="0"/>
                            </a:rPr>
                            <m:t> </m:t>
                          </m:r>
                          <m:r>
                            <a:rPr lang="en-US" b="0" i="1" smtClean="0">
                              <a:latin typeface="Cambria Math" panose="02040503050406030204" pitchFamily="18" charset="0"/>
                            </a:rPr>
                            <m:t>𝑑𝑖𝑠𝑠𝑖𝑝𝑎𝑡𝑒𝑑</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𝑐𝑦𝑐𝑙𝑒</m:t>
                          </m:r>
                        </m:den>
                      </m:f>
                    </m:oMath>
                  </m:oMathPara>
                </a14:m>
                <a:endParaRPr lang="en-US" b="0" dirty="0"/>
              </a:p>
              <a:p>
                <a:pPr marL="109728" indent="0">
                  <a:buNone/>
                </a:pPr>
                <a:endParaRPr lang="en-US" dirty="0"/>
              </a:p>
              <a:p>
                <a:pPr marL="109728" indent="0">
                  <a:buNone/>
                </a:pPr>
                <a:r>
                  <a:rPr lang="en-US" dirty="0"/>
                  <a:t>For an LC tank, Q is an indication of how much of the energy is lost as it is transferred from the capacitor to the inductor and vice versa.</a:t>
                </a:r>
              </a:p>
              <a:p>
                <a:pPr marL="109728" indent="0">
                  <a:buNone/>
                </a:pPr>
                <a:endParaRPr lang="en-US" dirty="0"/>
              </a:p>
              <a:p>
                <a:pPr marL="109728" indent="0">
                  <a:buNone/>
                </a:pPr>
                <a:endParaRPr lang="en-US" dirty="0"/>
              </a:p>
              <a:p>
                <a:pPr marL="109728" indent="0">
                  <a:buNone/>
                </a:pPr>
                <a:endParaRPr lang="en-US" dirty="0"/>
              </a:p>
              <a:p>
                <a:pPr marL="109728" indent="0">
                  <a:buNone/>
                </a:pPr>
                <a:endParaRPr lang="en-US" dirty="0"/>
              </a:p>
              <a:p>
                <a:pPr marL="109728" indent="0">
                  <a:buNone/>
                </a:pPr>
                <a:endParaRPr lang="en-US" dirty="0"/>
              </a:p>
              <a:p>
                <a:pPr marL="109728" indent="0">
                  <a:buNone/>
                </a:pPr>
                <a:endParaRPr lang="en-US" dirty="0"/>
              </a:p>
              <a:p>
                <a:pPr marL="109728" indent="0">
                  <a:buNone/>
                </a:pPr>
                <a:endParaRPr lang="en-US" dirty="0"/>
              </a:p>
              <a:p>
                <a:pPr marL="109728"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81000" y="1166018"/>
                <a:ext cx="8229600" cy="5082382"/>
              </a:xfrm>
              <a:blipFill>
                <a:blip r:embed="rId2"/>
                <a:stretch>
                  <a:fillRect l="-74" t="-1079" r="-1037"/>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Q of Oscillators</a:t>
            </a:r>
            <a:br>
              <a:rPr lang="en-US" dirty="0"/>
            </a:br>
            <a:endParaRPr lang="en-US" dirty="0"/>
          </a:p>
        </p:txBody>
      </p:sp>
    </p:spTree>
    <p:extLst>
      <p:ext uri="{BB962C8B-B14F-4D97-AF65-F5344CB8AC3E}">
        <p14:creationId xmlns:p14="http://schemas.microsoft.com/office/powerpoint/2010/main" val="579595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normAutofit fontScale="85000" lnSpcReduction="20000"/>
              </a:bodyPr>
              <a:lstStyle/>
              <a:p>
                <a:pPr marL="109728" indent="0">
                  <a:buNone/>
                </a:pPr>
                <a:r>
                  <a:rPr lang="en-US" dirty="0"/>
                  <a:t>Resonance circuits have usually bandpass transfer function. The Q is defined as the sharpness  of the magnitude frequency response. </a:t>
                </a:r>
              </a:p>
              <a:p>
                <a:pPr marL="109728" indent="0">
                  <a:buNone/>
                </a:pPr>
                <a14:m>
                  <m:oMathPara xmlns:m="http://schemas.openxmlformats.org/officeDocument/2006/math">
                    <m:oMathParaPr>
                      <m:jc m:val="centerGroup"/>
                    </m:oMathParaPr>
                    <m:oMath xmlns:m="http://schemas.openxmlformats.org/officeDocument/2006/math">
                      <m:r>
                        <a:rPr lang="en-US" i="1" dirty="0">
                          <a:latin typeface="Cambria Math"/>
                        </a:rPr>
                        <m:t>𝑄</m:t>
                      </m:r>
                      <m:r>
                        <a:rPr lang="en-US" i="1" dirty="0">
                          <a:latin typeface="Cambria Math"/>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a:rPr>
                                <m:t>𝑤</m:t>
                              </m:r>
                            </m:e>
                            <m:sub>
                              <m:r>
                                <a:rPr lang="en-US" i="1" dirty="0">
                                  <a:latin typeface="Cambria Math"/>
                                </a:rPr>
                                <m:t>0</m:t>
                              </m:r>
                            </m:sub>
                          </m:sSub>
                        </m:num>
                        <m:den>
                          <m:r>
                            <a:rPr lang="en-US" i="1" dirty="0">
                              <a:latin typeface="Cambria Math"/>
                            </a:rPr>
                            <m:t>2</m:t>
                          </m:r>
                        </m:den>
                      </m:f>
                      <m:d>
                        <m:dPr>
                          <m:begChr m:val="|"/>
                          <m:endChr m:val="|"/>
                          <m:ctrlPr>
                            <a:rPr lang="en-US" i="1" dirty="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a:rPr>
                                <m:t>𝑑</m:t>
                              </m:r>
                              <m:r>
                                <m:rPr>
                                  <m:nor/>
                                </m:rPr>
                                <a:rPr lang="en-US" dirty="0"/>
                                <m:t>ɸ</m:t>
                              </m:r>
                            </m:num>
                            <m:den>
                              <m:r>
                                <a:rPr lang="en-US" i="1" dirty="0">
                                  <a:latin typeface="Cambria Math"/>
                                </a:rPr>
                                <m:t>𝑑𝑤</m:t>
                              </m:r>
                            </m:den>
                          </m:f>
                        </m:e>
                      </m:d>
                    </m:oMath>
                  </m:oMathPara>
                </a14:m>
                <a:endParaRPr lang="en-US" dirty="0"/>
              </a:p>
              <a:p>
                <a:pPr marL="109728" indent="0">
                  <a:buNone/>
                </a:pPr>
                <a:r>
                  <a:rPr lang="en-US" dirty="0"/>
                  <a:t>According to </a:t>
                </a:r>
                <a:r>
                  <a:rPr lang="en-US" dirty="0" err="1"/>
                  <a:t>Barkhausen</a:t>
                </a:r>
                <a:r>
                  <a:rPr lang="en-US" dirty="0"/>
                  <a:t> criterion of </a:t>
                </a:r>
                <a:r>
                  <a:rPr lang="en-US" dirty="0" err="1"/>
                  <a:t>oscilation</a:t>
                </a:r>
                <a:r>
                  <a:rPr lang="en-US" dirty="0"/>
                  <a:t> the phase shift around a stable </a:t>
                </a:r>
                <a:r>
                  <a:rPr lang="en-US" dirty="0" err="1"/>
                  <a:t>oscilating</a:t>
                </a:r>
                <a:r>
                  <a:rPr lang="en-US" dirty="0"/>
                  <a:t> feedback circuit must be an integer multiple of </a:t>
                </a:r>
              </a:p>
              <a:p>
                <a:pPr marL="109728"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𝜋</m:t>
                      </m:r>
                    </m:oMath>
                  </m:oMathPara>
                </a14:m>
                <a:endParaRPr lang="en-US" b="0" dirty="0"/>
              </a:p>
              <a:p>
                <a:pPr marL="109728" indent="0">
                  <a:buNone/>
                </a:pPr>
                <a:r>
                  <a:rPr lang="en-US" dirty="0"/>
                  <a:t>Additive noise can interfere the stable operation by altering the phase around the loop. So the oscillator shifts it’s frequency to try bring around the loop  phase back to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𝜋</m:t>
                    </m:r>
                  </m:oMath>
                </a14:m>
                <a:r>
                  <a:rPr lang="en-US" dirty="0"/>
                  <a:t>. So the response of the phase in frequency is important.</a:t>
                </a:r>
              </a:p>
              <a:p>
                <a:pPr marL="109728" indent="0">
                  <a:buNone/>
                </a:pPr>
                <a:endParaRPr lang="en-US" dirty="0"/>
              </a:p>
              <a:p>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t="-2291" r="-1556" b="-809"/>
                </a:stretch>
              </a:blipFill>
            </p:spPr>
            <p:txBody>
              <a:bodyPr/>
              <a:lstStyle/>
              <a:p>
                <a:r>
                  <a:rPr lang="he-IL">
                    <a:noFill/>
                  </a:rPr>
                  <a:t> </a:t>
                </a:r>
              </a:p>
            </p:txBody>
          </p:sp>
        </mc:Fallback>
      </mc:AlternateContent>
      <p:sp>
        <p:nvSpPr>
          <p:cNvPr id="3" name="Title 2"/>
          <p:cNvSpPr>
            <a:spLocks noGrp="1"/>
          </p:cNvSpPr>
          <p:nvPr>
            <p:ph type="title"/>
          </p:nvPr>
        </p:nvSpPr>
        <p:spPr/>
        <p:txBody>
          <a:bodyPr/>
          <a:lstStyle/>
          <a:p>
            <a:r>
              <a:rPr lang="en-US" dirty="0"/>
              <a:t>Q in Oscillators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99ED4ED-CF0D-4AC9-A377-535ED92460AE}"/>
                  </a:ext>
                </a:extLst>
              </p:cNvPr>
              <p:cNvSpPr txBox="1"/>
              <p:nvPr/>
            </p:nvSpPr>
            <p:spPr>
              <a:xfrm>
                <a:off x="6720652" y="1028643"/>
                <a:ext cx="518347" cy="369332"/>
              </a:xfrm>
              <a:prstGeom prst="rect">
                <a:avLst/>
              </a:prstGeom>
              <a:noFill/>
            </p:spPr>
            <p:txBody>
              <a:bodyPr wrap="none" rtlCol="1">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m:oMathPara>
                </a14:m>
                <a:endParaRPr lang="he-IL" dirty="0"/>
              </a:p>
            </p:txBody>
          </p:sp>
        </mc:Choice>
        <mc:Fallback>
          <p:sp>
            <p:nvSpPr>
              <p:cNvPr id="10" name="TextBox 9">
                <a:extLst>
                  <a:ext uri="{FF2B5EF4-FFF2-40B4-BE49-F238E27FC236}">
                    <a16:creationId xmlns:a16="http://schemas.microsoft.com/office/drawing/2014/main" id="{299ED4ED-CF0D-4AC9-A377-535ED92460AE}"/>
                  </a:ext>
                </a:extLst>
              </p:cNvPr>
              <p:cNvSpPr txBox="1">
                <a:spLocks noRot="1" noChangeAspect="1" noMove="1" noResize="1" noEditPoints="1" noAdjustHandles="1" noChangeArrowheads="1" noChangeShapeType="1" noTextEdit="1"/>
              </p:cNvSpPr>
              <p:nvPr/>
            </p:nvSpPr>
            <p:spPr>
              <a:xfrm>
                <a:off x="6720652" y="1028643"/>
                <a:ext cx="518347" cy="369332"/>
              </a:xfrm>
              <a:prstGeom prst="rect">
                <a:avLst/>
              </a:prstGeom>
              <a:blipFill>
                <a:blip r:embed="rId3"/>
                <a:stretch>
                  <a:fillRect b="-1667"/>
                </a:stretch>
              </a:blipFill>
            </p:spPr>
            <p:txBody>
              <a:bodyPr/>
              <a:lstStyle/>
              <a:p>
                <a:r>
                  <a:rPr lang="he-IL">
                    <a:noFill/>
                  </a:rPr>
                  <a:t> </a:t>
                </a:r>
              </a:p>
            </p:txBody>
          </p:sp>
        </mc:Fallback>
      </mc:AlternateContent>
      <p:cxnSp>
        <p:nvCxnSpPr>
          <p:cNvPr id="11" name="Straight Connector 10">
            <a:extLst>
              <a:ext uri="{FF2B5EF4-FFF2-40B4-BE49-F238E27FC236}">
                <a16:creationId xmlns:a16="http://schemas.microsoft.com/office/drawing/2014/main" id="{CFF8DC46-6894-47EC-A3DF-AAF5DBD589E1}"/>
              </a:ext>
            </a:extLst>
          </p:cNvPr>
          <p:cNvCxnSpPr/>
          <p:nvPr/>
        </p:nvCxnSpPr>
        <p:spPr>
          <a:xfrm>
            <a:off x="5989226" y="1086012"/>
            <a:ext cx="19812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BED7304-5896-47B3-91DA-6B02A1554A3F}"/>
              </a:ext>
            </a:extLst>
          </p:cNvPr>
          <p:cNvSpPr/>
          <p:nvPr/>
        </p:nvSpPr>
        <p:spPr>
          <a:xfrm>
            <a:off x="6696103" y="453184"/>
            <a:ext cx="486383" cy="634449"/>
          </a:xfrm>
          <a:custGeom>
            <a:avLst/>
            <a:gdLst>
              <a:gd name="connsiteX0" fmla="*/ 0 w 486383"/>
              <a:gd name="connsiteY0" fmla="*/ 573936 h 634449"/>
              <a:gd name="connsiteX1" fmla="*/ 194553 w 486383"/>
              <a:gd name="connsiteY1" fmla="*/ 573936 h 634449"/>
              <a:gd name="connsiteX2" fmla="*/ 282102 w 486383"/>
              <a:gd name="connsiteY2" fmla="*/ 4 h 634449"/>
              <a:gd name="connsiteX3" fmla="*/ 369651 w 486383"/>
              <a:gd name="connsiteY3" fmla="*/ 583664 h 634449"/>
              <a:gd name="connsiteX4" fmla="*/ 486383 w 486383"/>
              <a:gd name="connsiteY4" fmla="*/ 603119 h 63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83" h="634449">
                <a:moveTo>
                  <a:pt x="0" y="573936"/>
                </a:moveTo>
                <a:cubicBezTo>
                  <a:pt x="73768" y="621763"/>
                  <a:pt x="147536" y="669591"/>
                  <a:pt x="194553" y="573936"/>
                </a:cubicBezTo>
                <a:cubicBezTo>
                  <a:pt x="241570" y="478281"/>
                  <a:pt x="252919" y="-1617"/>
                  <a:pt x="282102" y="4"/>
                </a:cubicBezTo>
                <a:cubicBezTo>
                  <a:pt x="311285" y="1625"/>
                  <a:pt x="335604" y="483145"/>
                  <a:pt x="369651" y="583664"/>
                </a:cubicBezTo>
                <a:cubicBezTo>
                  <a:pt x="403698" y="684183"/>
                  <a:pt x="460443" y="604740"/>
                  <a:pt x="486383" y="6031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4" name="Straight Connector 13">
            <a:extLst>
              <a:ext uri="{FF2B5EF4-FFF2-40B4-BE49-F238E27FC236}">
                <a16:creationId xmlns:a16="http://schemas.microsoft.com/office/drawing/2014/main" id="{6340177F-29C6-4CC7-AA53-370928281948}"/>
              </a:ext>
            </a:extLst>
          </p:cNvPr>
          <p:cNvCxnSpPr/>
          <p:nvPr/>
        </p:nvCxnSpPr>
        <p:spPr>
          <a:xfrm>
            <a:off x="6553200" y="2667000"/>
            <a:ext cx="16764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F73AA1A2-88C5-43E1-BC1F-13D5BECA0325}"/>
              </a:ext>
            </a:extLst>
          </p:cNvPr>
          <p:cNvSpPr/>
          <p:nvPr/>
        </p:nvSpPr>
        <p:spPr>
          <a:xfrm>
            <a:off x="6673174" y="2200613"/>
            <a:ext cx="1568175" cy="902541"/>
          </a:xfrm>
          <a:custGeom>
            <a:avLst/>
            <a:gdLst>
              <a:gd name="connsiteX0" fmla="*/ 0 w 1568175"/>
              <a:gd name="connsiteY0" fmla="*/ 56204 h 902541"/>
              <a:gd name="connsiteX1" fmla="*/ 145915 w 1568175"/>
              <a:gd name="connsiteY1" fmla="*/ 56204 h 902541"/>
              <a:gd name="connsiteX2" fmla="*/ 418290 w 1568175"/>
              <a:gd name="connsiteY2" fmla="*/ 56204 h 902541"/>
              <a:gd name="connsiteX3" fmla="*/ 933856 w 1568175"/>
              <a:gd name="connsiteY3" fmla="*/ 814961 h 902541"/>
              <a:gd name="connsiteX4" fmla="*/ 1507788 w 1568175"/>
              <a:gd name="connsiteY4" fmla="*/ 892783 h 902541"/>
              <a:gd name="connsiteX5" fmla="*/ 1556426 w 1568175"/>
              <a:gd name="connsiteY5" fmla="*/ 873327 h 90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175" h="902541">
                <a:moveTo>
                  <a:pt x="0" y="56204"/>
                </a:moveTo>
                <a:lnTo>
                  <a:pt x="145915" y="56204"/>
                </a:lnTo>
                <a:cubicBezTo>
                  <a:pt x="215630" y="56204"/>
                  <a:pt x="286967" y="-70255"/>
                  <a:pt x="418290" y="56204"/>
                </a:cubicBezTo>
                <a:cubicBezTo>
                  <a:pt x="549613" y="182663"/>
                  <a:pt x="752273" y="675531"/>
                  <a:pt x="933856" y="814961"/>
                </a:cubicBezTo>
                <a:cubicBezTo>
                  <a:pt x="1115439" y="954391"/>
                  <a:pt x="1404026" y="883055"/>
                  <a:pt x="1507788" y="892783"/>
                </a:cubicBezTo>
                <a:cubicBezTo>
                  <a:pt x="1611550" y="902511"/>
                  <a:pt x="1548320" y="868463"/>
                  <a:pt x="1556426" y="8733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85D2A143-9C1F-4E35-9C4D-3DAE4E0FE8A0}"/>
              </a:ext>
            </a:extLst>
          </p:cNvPr>
          <p:cNvSpPr txBox="1"/>
          <p:nvPr/>
        </p:nvSpPr>
        <p:spPr>
          <a:xfrm>
            <a:off x="8090400" y="2648115"/>
            <a:ext cx="362600" cy="369332"/>
          </a:xfrm>
          <a:prstGeom prst="rect">
            <a:avLst/>
          </a:prstGeom>
          <a:noFill/>
        </p:spPr>
        <p:txBody>
          <a:bodyPr wrap="none" rtlCol="1">
            <a:spAutoFit/>
          </a:bodyPr>
          <a:lstStyle/>
          <a:p>
            <a:r>
              <a:rPr lang="en-US" dirty="0"/>
              <a:t>w</a:t>
            </a:r>
            <a:endParaRPr lang="he-IL" dirty="0"/>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B1C44E8-8B9F-42BE-8378-B261931DDFF5}"/>
                  </a:ext>
                </a:extLst>
              </p:cNvPr>
              <p:cNvSpPr txBox="1"/>
              <p:nvPr/>
            </p:nvSpPr>
            <p:spPr>
              <a:xfrm>
                <a:off x="7148439" y="2024683"/>
                <a:ext cx="423514" cy="369332"/>
              </a:xfrm>
              <a:prstGeom prst="rect">
                <a:avLst/>
              </a:prstGeom>
              <a:noFill/>
            </p:spPr>
            <p:txBody>
              <a:bodyPr wrap="none" rtlCol="1">
                <a:spAutoFit/>
              </a:bodyPr>
              <a:lstStyle/>
              <a:p>
                <a14:m>
                  <m:oMathPara xmlns:m="http://schemas.openxmlformats.org/officeDocument/2006/math">
                    <m:oMathParaPr>
                      <m:jc m:val="centerGroup"/>
                    </m:oMathParaPr>
                    <m:oMath xmlns:m="http://schemas.openxmlformats.org/officeDocument/2006/math">
                      <m:r>
                        <m:rPr>
                          <m:nor/>
                        </m:rPr>
                        <a:rPr lang="en-US" dirty="0"/>
                        <m:t>ɸ</m:t>
                      </m:r>
                    </m:oMath>
                  </m:oMathPara>
                </a14:m>
                <a:endParaRPr lang="he-IL" dirty="0"/>
              </a:p>
            </p:txBody>
          </p:sp>
        </mc:Choice>
        <mc:Fallback>
          <p:sp>
            <p:nvSpPr>
              <p:cNvPr id="19" name="TextBox 18">
                <a:extLst>
                  <a:ext uri="{FF2B5EF4-FFF2-40B4-BE49-F238E27FC236}">
                    <a16:creationId xmlns:a16="http://schemas.microsoft.com/office/drawing/2014/main" id="{3B1C44E8-8B9F-42BE-8378-B261931DDFF5}"/>
                  </a:ext>
                </a:extLst>
              </p:cNvPr>
              <p:cNvSpPr txBox="1">
                <a:spLocks noRot="1" noChangeAspect="1" noMove="1" noResize="1" noEditPoints="1" noAdjustHandles="1" noChangeArrowheads="1" noChangeShapeType="1" noTextEdit="1"/>
              </p:cNvSpPr>
              <p:nvPr/>
            </p:nvSpPr>
            <p:spPr>
              <a:xfrm>
                <a:off x="7148439" y="2024683"/>
                <a:ext cx="423514" cy="369332"/>
              </a:xfrm>
              <a:prstGeom prst="rect">
                <a:avLst/>
              </a:prstGeom>
              <a:blipFill>
                <a:blip r:embed="rId4"/>
                <a:stretch>
                  <a:fillRect b="-13115"/>
                </a:stretch>
              </a:blipFill>
            </p:spPr>
            <p:txBody>
              <a:bodyPr/>
              <a:lstStyle/>
              <a:p>
                <a:r>
                  <a:rPr lang="he-IL">
                    <a:noFill/>
                  </a:rPr>
                  <a:t> </a:t>
                </a:r>
              </a:p>
            </p:txBody>
          </p:sp>
        </mc:Fallback>
      </mc:AlternateContent>
    </p:spTree>
    <p:extLst>
      <p:ext uri="{BB962C8B-B14F-4D97-AF65-F5344CB8AC3E}">
        <p14:creationId xmlns:p14="http://schemas.microsoft.com/office/powerpoint/2010/main" val="152922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85000" lnSpcReduction="20000"/>
              </a:bodyPr>
              <a:lstStyle/>
              <a:p>
                <a:pPr marL="109728" indent="0">
                  <a:buNone/>
                </a:pPr>
                <a:r>
                  <a:rPr lang="en-US" dirty="0"/>
                  <a:t>Spectral Density:</a:t>
                </a:r>
              </a:p>
              <a:p>
                <a:pPr marL="109728" indent="0" algn="ctr">
                  <a:buNone/>
                </a:pP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𝑌</m:t>
                                </m:r>
                              </m:num>
                              <m:den>
                                <m:r>
                                  <a:rPr lang="en-US" i="1">
                                    <a:latin typeface="Cambria Math"/>
                                  </a:rPr>
                                  <m:t>𝑋</m:t>
                                </m:r>
                              </m:den>
                            </m:f>
                            <m:r>
                              <m:rPr>
                                <m:nor/>
                              </m:rPr>
                              <a:rPr lang="en-US" dirty="0"/>
                              <m:t>(</m:t>
                            </m:r>
                            <m:sSub>
                              <m:sSubPr>
                                <m:ctrlPr>
                                  <a:rPr lang="en-US" i="1">
                                    <a:latin typeface="Cambria Math" panose="02040503050406030204" pitchFamily="18" charset="0"/>
                                  </a:rPr>
                                </m:ctrlPr>
                              </m:sSubPr>
                              <m:e>
                                <m:r>
                                  <a:rPr lang="en-US" i="1">
                                    <a:latin typeface="Cambria Math"/>
                                  </a:rPr>
                                  <m:t>𝑗</m:t>
                                </m:r>
                                <m:r>
                                  <a:rPr lang="en-US" i="1">
                                    <a:latin typeface="Cambria Math"/>
                                  </a:rPr>
                                  <m:t>(</m:t>
                                </m:r>
                                <m:r>
                                  <a:rPr lang="en-US" i="1">
                                    <a:latin typeface="Cambria Math"/>
                                  </a:rPr>
                                  <m:t>𝑤</m:t>
                                </m:r>
                              </m:e>
                              <m:sub>
                                <m:r>
                                  <a:rPr lang="en-US" i="1">
                                    <a:latin typeface="Cambria Math"/>
                                  </a:rPr>
                                  <m:t>0</m:t>
                                </m:r>
                              </m:sub>
                            </m:sSub>
                            <m:r>
                              <a:rPr lang="en-US" b="0" i="1" smtClean="0">
                                <a:latin typeface="Cambria Math" panose="02040503050406030204" pitchFamily="18" charset="0"/>
                              </a:rPr>
                              <m:t>+</m:t>
                            </m:r>
                            <m:r>
                              <a:rPr lang="en-US" i="1" dirty="0">
                                <a:latin typeface="Cambria Math"/>
                                <a:ea typeface="Cambria Math"/>
                              </a:rPr>
                              <m:t>∆</m:t>
                            </m:r>
                            <m:r>
                              <a:rPr lang="en-US" i="1" dirty="0">
                                <a:latin typeface="Cambria Math"/>
                                <a:ea typeface="Cambria Math"/>
                              </a:rPr>
                              <m:t>𝑤</m:t>
                            </m:r>
                            <m:r>
                              <a:rPr lang="en-US" b="0" i="1" dirty="0" smtClean="0">
                                <a:latin typeface="Cambria Math" panose="02040503050406030204" pitchFamily="18" charset="0"/>
                                <a:ea typeface="Cambria Math"/>
                              </a:rPr>
                              <m:t>)</m:t>
                            </m:r>
                          </m:e>
                        </m:d>
                      </m:e>
                      <m:sup>
                        <m:r>
                          <a:rPr lang="en-US" b="0" i="1" smtClean="0">
                            <a:latin typeface="Cambria Math" panose="02040503050406030204" pitchFamily="18" charset="0"/>
                          </a:rPr>
                          <m:t>2</m:t>
                        </m:r>
                      </m:sup>
                    </m:sSup>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i="1" dirty="0">
                            <a:latin typeface="Cambria Math"/>
                          </a:rPr>
                          <m:t>1</m:t>
                        </m:r>
                      </m:num>
                      <m:den>
                        <m:sSup>
                          <m:sSupPr>
                            <m:ctrlPr>
                              <a:rPr lang="en-US" i="1" dirty="0">
                                <a:latin typeface="Cambria Math" panose="02040503050406030204" pitchFamily="18" charset="0"/>
                                <a:ea typeface="Cambria Math"/>
                              </a:rPr>
                            </m:ctrlPr>
                          </m:sSupPr>
                          <m:e>
                            <m:r>
                              <a:rPr lang="en-US" i="1" dirty="0">
                                <a:latin typeface="Cambria Math"/>
                                <a:ea typeface="Cambria Math"/>
                              </a:rPr>
                              <m:t>∆</m:t>
                            </m:r>
                            <m:r>
                              <a:rPr lang="en-US" i="1" dirty="0">
                                <a:latin typeface="Cambria Math"/>
                                <a:ea typeface="Cambria Math"/>
                              </a:rPr>
                              <m:t>𝑤</m:t>
                            </m:r>
                          </m:e>
                          <m:sup>
                            <m:r>
                              <a:rPr lang="en-US" b="0" i="1" dirty="0" smtClean="0">
                                <a:latin typeface="Cambria Math"/>
                                <a:ea typeface="Cambria Math"/>
                              </a:rPr>
                              <m:t>2</m:t>
                            </m:r>
                          </m:sup>
                        </m:sSup>
                        <m:sSup>
                          <m:sSupPr>
                            <m:ctrlPr>
                              <a:rPr lang="en-US" i="1" dirty="0" smtClean="0">
                                <a:latin typeface="Cambria Math" panose="02040503050406030204" pitchFamily="18" charset="0"/>
                                <a:ea typeface="Cambria Math"/>
                              </a:rPr>
                            </m:ctrlPr>
                          </m:sSupPr>
                          <m:e>
                            <m:d>
                              <m:dPr>
                                <m:begChr m:val="|"/>
                                <m:endChr m:val="|"/>
                                <m:ctrlPr>
                                  <a:rPr lang="en-US" i="1" dirty="0" smtClean="0">
                                    <a:latin typeface="Cambria Math" panose="02040503050406030204" pitchFamily="18" charset="0"/>
                                    <a:ea typeface="Cambria Math"/>
                                  </a:rPr>
                                </m:ctrlPr>
                              </m:dPr>
                              <m:e>
                                <m:r>
                                  <m:rPr>
                                    <m:sty m:val="p"/>
                                  </m:rPr>
                                  <a:rPr lang="en-US" dirty="0">
                                    <a:latin typeface="Cambria Math"/>
                                  </a:rPr>
                                  <m:t>d</m:t>
                                </m:r>
                                <m:r>
                                  <m:rPr>
                                    <m:sty m:val="p"/>
                                  </m:rPr>
                                  <a:rPr lang="en-US">
                                    <a:latin typeface="Cambria Math"/>
                                  </a:rPr>
                                  <m:t>H</m:t>
                                </m:r>
                                <m:r>
                                  <a:rPr lang="en-US" dirty="0">
                                    <a:latin typeface="Cambria Math"/>
                                  </a:rPr>
                                  <m:t>/</m:t>
                                </m:r>
                                <m:r>
                                  <m:rPr>
                                    <m:sty m:val="p"/>
                                  </m:rPr>
                                  <a:rPr lang="en-US" dirty="0">
                                    <a:latin typeface="Cambria Math"/>
                                  </a:rPr>
                                  <m:t>dw</m:t>
                                </m:r>
                              </m:e>
                            </m:d>
                          </m:e>
                          <m:sup>
                            <m:r>
                              <a:rPr lang="en-US" b="0" i="1" dirty="0" smtClean="0">
                                <a:latin typeface="Cambria Math"/>
                                <a:ea typeface="Cambria Math"/>
                              </a:rPr>
                              <m:t>2</m:t>
                            </m:r>
                          </m:sup>
                        </m:sSup>
                      </m:den>
                    </m:f>
                  </m:oMath>
                </a14:m>
                <a:endParaRPr lang="en-US" dirty="0"/>
              </a:p>
              <a:p>
                <a:pPr marL="109728" indent="0" algn="ctr">
                  <a:buNone/>
                </a:pPr>
                <a:endParaRPr lang="en-US" dirty="0"/>
              </a:p>
              <a:p>
                <a:pPr marL="109728" indent="0">
                  <a:buNone/>
                </a:pPr>
                <a:r>
                  <a:rPr lang="en-US" dirty="0"/>
                  <a:t>To gain more insight:</a:t>
                </a:r>
                <a14:m>
                  <m:oMath xmlns:m="http://schemas.openxmlformats.org/officeDocument/2006/math">
                    <m:r>
                      <m:rPr>
                        <m:nor/>
                      </m:rPr>
                      <a:rPr lang="en-US" dirty="0"/>
                      <m:t>H</m:t>
                    </m:r>
                    <m:r>
                      <m:rPr>
                        <m:nor/>
                      </m:rPr>
                      <a:rPr lang="en-US" dirty="0"/>
                      <m:t>(</m:t>
                    </m:r>
                    <m:r>
                      <m:rPr>
                        <m:nor/>
                      </m:rPr>
                      <a:rPr lang="en-US" dirty="0"/>
                      <m:t>jw</m:t>
                    </m:r>
                    <m:r>
                      <m:rPr>
                        <m:nor/>
                      </m:rPr>
                      <a:rPr lang="en-US" dirty="0"/>
                      <m:t>)=</m:t>
                    </m:r>
                  </m:oMath>
                </a14:m>
                <a:r>
                  <a:rPr lang="en-US" dirty="0"/>
                  <a:t>A(w)</a:t>
                </a:r>
                <a:r>
                  <a:rPr lang="en-US" dirty="0" err="1"/>
                  <a:t>exp</a:t>
                </a:r>
                <a:r>
                  <a:rPr lang="en-US" dirty="0"/>
                  <a:t>(</a:t>
                </a:r>
                <a:r>
                  <a:rPr lang="en-US" dirty="0" err="1"/>
                  <a:t>jɸ</a:t>
                </a:r>
                <a:r>
                  <a:rPr lang="en-US" dirty="0"/>
                  <a:t>(w))</a:t>
                </a:r>
              </a:p>
              <a:p>
                <a:pPr marL="109728" indent="0">
                  <a:buNone/>
                </a:pPr>
                <a:endParaRPr lang="en-US" dirty="0"/>
              </a:p>
              <a:p>
                <a:pPr marL="109728" indent="0" algn="ctr">
                  <a:buNone/>
                </a:pPr>
                <a14:m>
                  <m:oMath xmlns:m="http://schemas.openxmlformats.org/officeDocument/2006/math">
                    <m:f>
                      <m:fPr>
                        <m:ctrlPr>
                          <a:rPr lang="en-US" i="1" dirty="0">
                            <a:latin typeface="Cambria Math" panose="02040503050406030204" pitchFamily="18" charset="0"/>
                          </a:rPr>
                        </m:ctrlPr>
                      </m:fPr>
                      <m:num>
                        <m:r>
                          <a:rPr lang="en-US" i="1" dirty="0">
                            <a:latin typeface="Cambria Math"/>
                          </a:rPr>
                          <m:t>𝑑</m:t>
                        </m:r>
                        <m:r>
                          <a:rPr lang="en-US" i="1">
                            <a:latin typeface="Cambria Math"/>
                          </a:rPr>
                          <m:t>𝐻</m:t>
                        </m:r>
                      </m:num>
                      <m:den>
                        <m:r>
                          <a:rPr lang="en-US" i="1" dirty="0">
                            <a:latin typeface="Cambria Math"/>
                          </a:rPr>
                          <m:t>𝑑𝑤</m:t>
                        </m:r>
                      </m:den>
                    </m:f>
                  </m:oMath>
                </a14:m>
                <a:r>
                  <a:rPr lang="en-US" dirty="0"/>
                  <a:t>=(</a:t>
                </a:r>
                <a14:m>
                  <m:oMath xmlns:m="http://schemas.openxmlformats.org/officeDocument/2006/math">
                    <m:f>
                      <m:fPr>
                        <m:ctrlPr>
                          <a:rPr lang="en-US" i="1" dirty="0">
                            <a:latin typeface="Cambria Math" panose="02040503050406030204" pitchFamily="18" charset="0"/>
                          </a:rPr>
                        </m:ctrlPr>
                      </m:fPr>
                      <m:num>
                        <m:r>
                          <a:rPr lang="en-US" i="1" dirty="0">
                            <a:latin typeface="Cambria Math"/>
                          </a:rPr>
                          <m:t>𝑑</m:t>
                        </m:r>
                        <m:r>
                          <a:rPr lang="en-US" b="0" i="1" smtClean="0">
                            <a:latin typeface="Cambria Math"/>
                          </a:rPr>
                          <m:t>𝐴</m:t>
                        </m:r>
                      </m:num>
                      <m:den>
                        <m:r>
                          <a:rPr lang="en-US" i="1" dirty="0">
                            <a:latin typeface="Cambria Math"/>
                          </a:rPr>
                          <m:t>𝑑𝑤</m:t>
                        </m:r>
                      </m:den>
                    </m:f>
                  </m:oMath>
                </a14:m>
                <a:r>
                  <a:rPr lang="en-US" dirty="0"/>
                  <a:t>+jA</a:t>
                </a:r>
                <a14:m>
                  <m:oMath xmlns:m="http://schemas.openxmlformats.org/officeDocument/2006/math">
                    <m:f>
                      <m:fPr>
                        <m:ctrlPr>
                          <a:rPr lang="en-US" i="1" dirty="0">
                            <a:latin typeface="Cambria Math" panose="02040503050406030204" pitchFamily="18" charset="0"/>
                          </a:rPr>
                        </m:ctrlPr>
                      </m:fPr>
                      <m:num>
                        <m:r>
                          <a:rPr lang="en-US" i="1" dirty="0">
                            <a:latin typeface="Cambria Math"/>
                          </a:rPr>
                          <m:t>𝑑</m:t>
                        </m:r>
                        <m:r>
                          <m:rPr>
                            <m:nor/>
                          </m:rPr>
                          <a:rPr lang="en-US" dirty="0"/>
                          <m:t>ɸ</m:t>
                        </m:r>
                      </m:num>
                      <m:den>
                        <m:r>
                          <a:rPr lang="en-US" i="1" dirty="0">
                            <a:latin typeface="Cambria Math"/>
                          </a:rPr>
                          <m:t>𝑑𝑤</m:t>
                        </m:r>
                      </m:den>
                    </m:f>
                  </m:oMath>
                </a14:m>
                <a:r>
                  <a:rPr lang="en-US" dirty="0"/>
                  <a:t>) </a:t>
                </a:r>
                <a:r>
                  <a:rPr lang="en-US" dirty="0" err="1"/>
                  <a:t>exp</a:t>
                </a:r>
                <a:r>
                  <a:rPr lang="en-US" dirty="0"/>
                  <a:t>(</a:t>
                </a:r>
                <a:r>
                  <a:rPr lang="en-US" dirty="0" err="1"/>
                  <a:t>jɸ</a:t>
                </a:r>
                <a:r>
                  <a:rPr lang="en-US" dirty="0"/>
                  <a:t>)</a:t>
                </a:r>
              </a:p>
              <a:p>
                <a:pPr marL="109728" indent="0">
                  <a:buNone/>
                </a:pPr>
                <a:r>
                  <a:rPr lang="en-US" dirty="0"/>
                  <a:t>For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𝑤</m:t>
                        </m:r>
                        <m:r>
                          <a:rPr lang="en-US" b="0" i="1" smtClean="0">
                            <a:latin typeface="Cambria Math"/>
                          </a:rPr>
                          <m:t>=</m:t>
                        </m:r>
                        <m:r>
                          <a:rPr lang="en-US" i="1">
                            <a:latin typeface="Cambria Math"/>
                          </a:rPr>
                          <m:t>𝑤</m:t>
                        </m:r>
                      </m:e>
                      <m:sub>
                        <m:r>
                          <a:rPr lang="en-US" i="1">
                            <a:latin typeface="Cambria Math"/>
                          </a:rPr>
                          <m:t>0</m:t>
                        </m:r>
                      </m:sub>
                    </m:sSub>
                    <m:r>
                      <a:rPr lang="en-US" b="0" i="0" smtClean="0">
                        <a:latin typeface="Cambria Math"/>
                      </a:rPr>
                      <m:t>,</m:t>
                    </m:r>
                    <m:r>
                      <m:rPr>
                        <m:sty m:val="p"/>
                      </m:rPr>
                      <a:rPr lang="en-US" b="0" i="0" smtClean="0">
                        <a:latin typeface="Cambria Math"/>
                      </a:rPr>
                      <m:t>A</m:t>
                    </m:r>
                    <m:r>
                      <a:rPr lang="en-US" b="0" i="1" dirty="0" smtClean="0">
                        <a:latin typeface="Cambria Math"/>
                        <a:ea typeface="Cambria Math"/>
                      </a:rPr>
                      <m:t>≈</m:t>
                    </m:r>
                    <m:r>
                      <a:rPr lang="en-US" b="0" i="0" smtClean="0">
                        <a:latin typeface="Cambria Math"/>
                      </a:rPr>
                      <m:t>1</m:t>
                    </m:r>
                  </m:oMath>
                </a14:m>
                <a:r>
                  <a:rPr lang="en-US" dirty="0"/>
                  <a:t>:</a:t>
                </a:r>
              </a:p>
              <a:p>
                <a:pPr marL="109728" indent="0" algn="ctr">
                  <a:buNone/>
                </a:pP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𝑌</m:t>
                                </m:r>
                              </m:num>
                              <m:den>
                                <m:r>
                                  <a:rPr lang="en-US" i="1">
                                    <a:latin typeface="Cambria Math"/>
                                  </a:rPr>
                                  <m:t>𝑋</m:t>
                                </m:r>
                              </m:den>
                            </m:f>
                            <m:r>
                              <m:rPr>
                                <m:nor/>
                              </m:rPr>
                              <a:rPr lang="en-US" dirty="0"/>
                              <m:t>(</m:t>
                            </m:r>
                            <m:sSub>
                              <m:sSubPr>
                                <m:ctrlPr>
                                  <a:rPr lang="en-US" i="1">
                                    <a:latin typeface="Cambria Math" panose="02040503050406030204" pitchFamily="18" charset="0"/>
                                  </a:rPr>
                                </m:ctrlPr>
                              </m:sSubPr>
                              <m:e>
                                <m:r>
                                  <a:rPr lang="en-US" i="1">
                                    <a:latin typeface="Cambria Math"/>
                                  </a:rPr>
                                  <m:t>𝑗</m:t>
                                </m:r>
                                <m:r>
                                  <a:rPr lang="en-US" i="1">
                                    <a:latin typeface="Cambria Math"/>
                                  </a:rPr>
                                  <m:t>(</m:t>
                                </m:r>
                                <m:r>
                                  <a:rPr lang="en-US" i="1">
                                    <a:latin typeface="Cambria Math"/>
                                  </a:rPr>
                                  <m:t>𝑤</m:t>
                                </m:r>
                              </m:e>
                              <m:sub>
                                <m:r>
                                  <a:rPr lang="en-US" i="1">
                                    <a:latin typeface="Cambria Math"/>
                                  </a:rPr>
                                  <m:t>0</m:t>
                                </m:r>
                              </m:sub>
                            </m:sSub>
                            <m:r>
                              <m:rPr>
                                <m:nor/>
                              </m:rPr>
                              <a:rPr lang="en-US" dirty="0"/>
                              <m:t>+</m:t>
                            </m:r>
                            <m:r>
                              <m:rPr>
                                <m:nor/>
                              </m:rPr>
                              <a:rPr lang="en-US" dirty="0">
                                <a:ea typeface="Cambria Math"/>
                              </a:rPr>
                              <m:t> </m:t>
                            </m:r>
                            <m:r>
                              <a:rPr lang="en-US" i="1" dirty="0">
                                <a:latin typeface="Cambria Math"/>
                                <a:ea typeface="Cambria Math"/>
                              </a:rPr>
                              <m:t>∆</m:t>
                            </m:r>
                            <m:r>
                              <a:rPr lang="en-US" i="1" dirty="0">
                                <a:latin typeface="Cambria Math"/>
                                <a:ea typeface="Cambria Math"/>
                              </a:rPr>
                              <m:t>𝑤</m:t>
                            </m:r>
                            <m:r>
                              <m:rPr>
                                <m:nor/>
                              </m:rPr>
                              <a:rPr lang="en-US" dirty="0"/>
                              <m:t>))</m:t>
                            </m:r>
                          </m:e>
                        </m:d>
                      </m:e>
                      <m:sup>
                        <m:r>
                          <a:rPr lang="en-US" i="1">
                            <a:latin typeface="Cambria Math"/>
                          </a:rPr>
                          <m:t>2</m:t>
                        </m:r>
                      </m:sup>
                    </m:sSup>
                  </m:oMath>
                </a14:m>
                <a:r>
                  <a:rPr lang="en-US" dirty="0"/>
                  <a:t>=</a:t>
                </a:r>
                <a14:m>
                  <m:oMath xmlns:m="http://schemas.openxmlformats.org/officeDocument/2006/math">
                    <m:f>
                      <m:fPr>
                        <m:ctrlPr>
                          <a:rPr lang="en-US" i="1" dirty="0">
                            <a:latin typeface="Cambria Math" panose="02040503050406030204" pitchFamily="18" charset="0"/>
                          </a:rPr>
                        </m:ctrlPr>
                      </m:fPr>
                      <m:num>
                        <m:r>
                          <a:rPr lang="en-US" i="1" dirty="0">
                            <a:latin typeface="Cambria Math"/>
                          </a:rPr>
                          <m:t>1</m:t>
                        </m:r>
                      </m:num>
                      <m:den>
                        <m:sSup>
                          <m:sSupPr>
                            <m:ctrlPr>
                              <a:rPr lang="en-US" i="1" dirty="0">
                                <a:latin typeface="Cambria Math" panose="02040503050406030204" pitchFamily="18" charset="0"/>
                                <a:ea typeface="Cambria Math"/>
                              </a:rPr>
                            </m:ctrlPr>
                          </m:sSupPr>
                          <m:e>
                            <m:r>
                              <a:rPr lang="en-US" i="1" dirty="0">
                                <a:latin typeface="Cambria Math"/>
                                <a:ea typeface="Cambria Math"/>
                              </a:rPr>
                              <m:t>∆</m:t>
                            </m:r>
                            <m:r>
                              <a:rPr lang="en-US" i="1" dirty="0">
                                <a:latin typeface="Cambria Math"/>
                                <a:ea typeface="Cambria Math"/>
                              </a:rPr>
                              <m:t>𝑤</m:t>
                            </m:r>
                          </m:e>
                          <m:sup>
                            <m:r>
                              <a:rPr lang="en-US" i="1" dirty="0">
                                <a:latin typeface="Cambria Math"/>
                                <a:ea typeface="Cambria Math"/>
                              </a:rPr>
                              <m:t>2</m:t>
                            </m:r>
                          </m:sup>
                        </m:sSup>
                        <m:d>
                          <m:dPr>
                            <m:begChr m:val="["/>
                            <m:endChr m:val="]"/>
                            <m:ctrlPr>
                              <a:rPr lang="en-US" i="1" dirty="0" smtClean="0">
                                <a:latin typeface="Cambria Math" panose="02040503050406030204" pitchFamily="18" charset="0"/>
                              </a:rPr>
                            </m:ctrlPr>
                          </m:dPr>
                          <m:e>
                            <m:sSup>
                              <m:sSupPr>
                                <m:ctrlPr>
                                  <a:rPr lang="en-US" i="1" dirty="0">
                                    <a:latin typeface="Cambria Math" panose="02040503050406030204" pitchFamily="18" charset="0"/>
                                    <a:ea typeface="Cambria Math"/>
                                  </a:rPr>
                                </m:ctrlPr>
                              </m:sSupPr>
                              <m:e>
                                <m:r>
                                  <a:rPr lang="en-US" i="1" dirty="0">
                                    <a:latin typeface="Cambria Math"/>
                                    <a:ea typeface="Cambria Math"/>
                                  </a:rPr>
                                  <m:t>    (</m:t>
                                </m:r>
                                <m:f>
                                  <m:fPr>
                                    <m:ctrlPr>
                                      <a:rPr lang="en-US" i="1" dirty="0">
                                        <a:latin typeface="Cambria Math" panose="02040503050406030204" pitchFamily="18" charset="0"/>
                                      </a:rPr>
                                    </m:ctrlPr>
                                  </m:fPr>
                                  <m:num>
                                    <m:r>
                                      <a:rPr lang="en-US" i="1" dirty="0">
                                        <a:latin typeface="Cambria Math"/>
                                      </a:rPr>
                                      <m:t>𝑑</m:t>
                                    </m:r>
                                    <m:r>
                                      <a:rPr lang="en-US" i="1">
                                        <a:latin typeface="Cambria Math"/>
                                      </a:rPr>
                                      <m:t>𝐴</m:t>
                                    </m:r>
                                  </m:num>
                                  <m:den>
                                    <m:r>
                                      <a:rPr lang="en-US" i="1" dirty="0">
                                        <a:latin typeface="Cambria Math"/>
                                      </a:rPr>
                                      <m:t>𝑑𝑤</m:t>
                                    </m:r>
                                  </m:den>
                                </m:f>
                                <m:r>
                                  <a:rPr lang="en-US" i="1" dirty="0">
                                    <a:latin typeface="Cambria Math"/>
                                  </a:rPr>
                                  <m:t>)</m:t>
                                </m:r>
                              </m:e>
                              <m:sup>
                                <m:r>
                                  <a:rPr lang="en-US" i="1" dirty="0">
                                    <a:latin typeface="Cambria Math"/>
                                    <a:ea typeface="Cambria Math"/>
                                  </a:rPr>
                                  <m:t>2</m:t>
                                </m:r>
                              </m:sup>
                            </m:sSup>
                            <m:r>
                              <a:rPr lang="en-US" i="1" dirty="0">
                                <a:latin typeface="Cambria Math"/>
                                <a:ea typeface="Cambria Math"/>
                              </a:rPr>
                              <m:t>+</m:t>
                            </m:r>
                            <m:sSup>
                              <m:sSupPr>
                                <m:ctrlPr>
                                  <a:rPr lang="en-US" i="1" dirty="0">
                                    <a:latin typeface="Cambria Math" panose="02040503050406030204" pitchFamily="18" charset="0"/>
                                    <a:ea typeface="Cambria Math"/>
                                  </a:rPr>
                                </m:ctrlPr>
                              </m:sSupPr>
                              <m:e>
                                <m:r>
                                  <a:rPr lang="en-US" i="1" dirty="0">
                                    <a:latin typeface="Cambria Math"/>
                                    <a:ea typeface="Cambria Math"/>
                                  </a:rPr>
                                  <m:t>(</m:t>
                                </m:r>
                                <m:f>
                                  <m:fPr>
                                    <m:ctrlPr>
                                      <a:rPr lang="en-US" i="1" dirty="0">
                                        <a:latin typeface="Cambria Math" panose="02040503050406030204" pitchFamily="18" charset="0"/>
                                      </a:rPr>
                                    </m:ctrlPr>
                                  </m:fPr>
                                  <m:num>
                                    <m:r>
                                      <a:rPr lang="en-US" i="1" dirty="0">
                                        <a:latin typeface="Cambria Math"/>
                                      </a:rPr>
                                      <m:t>𝑑</m:t>
                                    </m:r>
                                    <m:r>
                                      <m:rPr>
                                        <m:nor/>
                                      </m:rPr>
                                      <a:rPr lang="en-US" dirty="0"/>
                                      <m:t>ɸ</m:t>
                                    </m:r>
                                  </m:num>
                                  <m:den>
                                    <m:r>
                                      <a:rPr lang="en-US" i="1" dirty="0">
                                        <a:latin typeface="Cambria Math"/>
                                      </a:rPr>
                                      <m:t>𝑑𝑤</m:t>
                                    </m:r>
                                  </m:den>
                                </m:f>
                                <m:r>
                                  <a:rPr lang="en-US" i="1" dirty="0">
                                    <a:latin typeface="Cambria Math"/>
                                  </a:rPr>
                                  <m:t>)</m:t>
                                </m:r>
                              </m:e>
                              <m:sup>
                                <m:r>
                                  <a:rPr lang="en-US" i="1" dirty="0">
                                    <a:latin typeface="Cambria Math"/>
                                    <a:ea typeface="Cambria Math"/>
                                  </a:rPr>
                                  <m:t>2</m:t>
                                </m:r>
                              </m:sup>
                            </m:sSup>
                          </m:e>
                        </m:d>
                      </m:den>
                    </m:f>
                  </m:oMath>
                </a14:m>
                <a:endParaRPr lang="en-US" dirty="0"/>
              </a:p>
              <a:p>
                <a:pPr marL="109728" indent="0" algn="ctr">
                  <a:buNone/>
                </a:pPr>
                <a:endParaRPr lang="en-US" dirty="0"/>
              </a:p>
              <a:p>
                <a:pPr marL="109728" indent="0" algn="ctr">
                  <a:buNone/>
                </a:pP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𝑌</m:t>
                                </m:r>
                              </m:num>
                              <m:den>
                                <m:r>
                                  <a:rPr lang="en-US" i="1">
                                    <a:latin typeface="Cambria Math"/>
                                  </a:rPr>
                                  <m:t>𝑋</m:t>
                                </m:r>
                              </m:den>
                            </m:f>
                            <m:r>
                              <m:rPr>
                                <m:nor/>
                              </m:rPr>
                              <a:rPr lang="en-US" dirty="0"/>
                              <m:t>(</m:t>
                            </m:r>
                            <m:sSub>
                              <m:sSubPr>
                                <m:ctrlPr>
                                  <a:rPr lang="en-US" i="1">
                                    <a:latin typeface="Cambria Math" panose="02040503050406030204" pitchFamily="18" charset="0"/>
                                  </a:rPr>
                                </m:ctrlPr>
                              </m:sSubPr>
                              <m:e>
                                <m:r>
                                  <a:rPr lang="en-US" i="1">
                                    <a:latin typeface="Cambria Math"/>
                                  </a:rPr>
                                  <m:t>𝑗</m:t>
                                </m:r>
                                <m:r>
                                  <a:rPr lang="en-US" i="1">
                                    <a:latin typeface="Cambria Math"/>
                                  </a:rPr>
                                  <m:t>(</m:t>
                                </m:r>
                                <m:r>
                                  <a:rPr lang="en-US" i="1">
                                    <a:latin typeface="Cambria Math"/>
                                  </a:rPr>
                                  <m:t>𝑤</m:t>
                                </m:r>
                              </m:e>
                              <m:sub>
                                <m:r>
                                  <a:rPr lang="en-US" i="1">
                                    <a:latin typeface="Cambria Math"/>
                                  </a:rPr>
                                  <m:t>0</m:t>
                                </m:r>
                              </m:sub>
                            </m:sSub>
                            <m:r>
                              <m:rPr>
                                <m:nor/>
                              </m:rPr>
                              <a:rPr lang="en-US" dirty="0"/>
                              <m:t>+</m:t>
                            </m:r>
                            <m:r>
                              <m:rPr>
                                <m:nor/>
                              </m:rPr>
                              <a:rPr lang="en-US" dirty="0">
                                <a:ea typeface="Cambria Math"/>
                              </a:rPr>
                              <m:t> </m:t>
                            </m:r>
                            <m:r>
                              <a:rPr lang="en-US" i="1" dirty="0">
                                <a:latin typeface="Cambria Math"/>
                                <a:ea typeface="Cambria Math"/>
                              </a:rPr>
                              <m:t>∆</m:t>
                            </m:r>
                            <m:r>
                              <a:rPr lang="en-US" i="1" dirty="0">
                                <a:latin typeface="Cambria Math"/>
                                <a:ea typeface="Cambria Math"/>
                              </a:rPr>
                              <m:t>𝑤</m:t>
                            </m:r>
                            <m:r>
                              <m:rPr>
                                <m:nor/>
                              </m:rPr>
                              <a:rPr lang="en-US" dirty="0"/>
                              <m:t>))</m:t>
                            </m:r>
                          </m:e>
                        </m:d>
                      </m:e>
                      <m:sup>
                        <m:r>
                          <a:rPr lang="en-US" i="1">
                            <a:latin typeface="Cambria Math"/>
                          </a:rPr>
                          <m:t>2</m:t>
                        </m:r>
                      </m:sup>
                    </m:sSup>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a:rPr>
                          <m:t>1</m:t>
                        </m:r>
                      </m:num>
                      <m:den>
                        <m:r>
                          <a:rPr lang="en-US" b="0" i="1" dirty="0" smtClean="0">
                            <a:latin typeface="Cambria Math"/>
                          </a:rPr>
                          <m:t>4</m:t>
                        </m:r>
                        <m:sSup>
                          <m:sSupPr>
                            <m:ctrlPr>
                              <a:rPr lang="en-US" b="0" i="1" dirty="0" smtClean="0">
                                <a:latin typeface="Cambria Math" panose="02040503050406030204" pitchFamily="18" charset="0"/>
                              </a:rPr>
                            </m:ctrlPr>
                          </m:sSupPr>
                          <m:e>
                            <m:r>
                              <a:rPr lang="en-US" b="0" i="1" dirty="0" smtClean="0">
                                <a:latin typeface="Cambria Math"/>
                              </a:rPr>
                              <m:t>𝑄</m:t>
                            </m:r>
                          </m:e>
                          <m:sup>
                            <m:r>
                              <a:rPr lang="en-US" b="0" i="1" dirty="0" smtClean="0">
                                <a:latin typeface="Cambria Math"/>
                              </a:rPr>
                              <m:t>2</m:t>
                            </m:r>
                          </m:sup>
                        </m:sSup>
                      </m:den>
                    </m:f>
                    <m:sSup>
                      <m:sSupPr>
                        <m:ctrlPr>
                          <a:rPr lang="en-US" i="1" dirty="0" smtClean="0">
                            <a:latin typeface="Cambria Math" panose="02040503050406030204" pitchFamily="18" charset="0"/>
                          </a:rPr>
                        </m:ctrlPr>
                      </m:sSupPr>
                      <m:e>
                        <m:r>
                          <a:rPr lang="en-US" i="1" dirty="0">
                            <a:latin typeface="Cambria Math"/>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a:rPr>
                                  <m:t>𝑤</m:t>
                                </m:r>
                              </m:e>
                              <m:sub>
                                <m:r>
                                  <a:rPr lang="en-US" i="1" dirty="0">
                                    <a:latin typeface="Cambria Math"/>
                                  </a:rPr>
                                  <m:t>0</m:t>
                                </m:r>
                              </m:sub>
                            </m:sSub>
                          </m:num>
                          <m:den>
                            <m:r>
                              <a:rPr lang="en-US" i="1" dirty="0">
                                <a:latin typeface="Cambria Math"/>
                                <a:ea typeface="Cambria Math"/>
                              </a:rPr>
                              <m:t>∆</m:t>
                            </m:r>
                            <m:r>
                              <a:rPr lang="en-US" i="1" dirty="0">
                                <a:latin typeface="Cambria Math"/>
                                <a:ea typeface="Cambria Math"/>
                              </a:rPr>
                              <m:t>𝑤</m:t>
                            </m:r>
                          </m:den>
                        </m:f>
                        <m:r>
                          <m:rPr>
                            <m:nor/>
                          </m:rPr>
                          <a:rPr lang="en-US" dirty="0"/>
                          <m:t>) </m:t>
                        </m:r>
                      </m:e>
                      <m:sup>
                        <m:r>
                          <a:rPr lang="en-US" b="0" i="1" dirty="0" smtClean="0">
                            <a:latin typeface="Cambria Math"/>
                          </a:rPr>
                          <m:t>2</m:t>
                        </m:r>
                      </m:sup>
                    </m:sSup>
                  </m:oMath>
                </a14:m>
                <a:r>
                  <a:rPr lang="en-US" dirty="0"/>
                  <a:t>      </a:t>
                </a:r>
                <a14:m>
                  <m:oMath xmlns:m="http://schemas.openxmlformats.org/officeDocument/2006/math">
                    <m:r>
                      <a:rPr lang="en-US" i="1" dirty="0">
                        <a:latin typeface="Cambria Math"/>
                      </a:rPr>
                      <m:t>𝑄</m:t>
                    </m:r>
                    <m:r>
                      <a:rPr lang="en-US" b="0" i="1" dirty="0" smtClean="0">
                        <a:latin typeface="Cambria Math"/>
                      </a:rPr>
                      <m:t>=</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a:rPr>
                              <m:t>𝑤</m:t>
                            </m:r>
                          </m:e>
                          <m:sub>
                            <m:r>
                              <a:rPr lang="en-US" b="0" i="1" dirty="0" smtClean="0">
                                <a:latin typeface="Cambria Math"/>
                              </a:rPr>
                              <m:t>0</m:t>
                            </m:r>
                          </m:sub>
                        </m:sSub>
                      </m:num>
                      <m:den>
                        <m:r>
                          <a:rPr lang="en-US" b="0" i="1" dirty="0" smtClean="0">
                            <a:latin typeface="Cambria Math"/>
                          </a:rPr>
                          <m:t>2</m:t>
                        </m:r>
                      </m:den>
                    </m:f>
                    <m:d>
                      <m:dPr>
                        <m:begChr m:val="|"/>
                        <m:endChr m:val="|"/>
                        <m:ctrlPr>
                          <a:rPr lang="en-US" b="0" i="1" dirty="0" smtClean="0">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a:rPr>
                              <m:t>𝑑</m:t>
                            </m:r>
                            <m:r>
                              <m:rPr>
                                <m:nor/>
                              </m:rPr>
                              <a:rPr lang="en-US" dirty="0"/>
                              <m:t>ɸ</m:t>
                            </m:r>
                          </m:num>
                          <m:den>
                            <m:r>
                              <a:rPr lang="en-US" i="1" dirty="0">
                                <a:latin typeface="Cambria Math"/>
                              </a:rPr>
                              <m:t>𝑑𝑤</m:t>
                            </m:r>
                          </m:den>
                        </m:f>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t="-229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u="sng" dirty="0">
                <a:solidFill>
                  <a:schemeClr val="accent3"/>
                </a:solidFill>
              </a:rPr>
              <a:t>Oscillator Phase Noise</a:t>
            </a:r>
            <a:endParaRPr lang="en-US" dirty="0"/>
          </a:p>
        </p:txBody>
      </p:sp>
      <p:sp>
        <p:nvSpPr>
          <p:cNvPr id="4" name="TextBox 3">
            <a:extLst>
              <a:ext uri="{FF2B5EF4-FFF2-40B4-BE49-F238E27FC236}">
                <a16:creationId xmlns:a16="http://schemas.microsoft.com/office/drawing/2014/main" id="{ACB6FF8C-563F-4B65-B59A-33A151C4D9E8}"/>
              </a:ext>
            </a:extLst>
          </p:cNvPr>
          <p:cNvSpPr txBox="1"/>
          <p:nvPr/>
        </p:nvSpPr>
        <p:spPr>
          <a:xfrm>
            <a:off x="5181600" y="6007291"/>
            <a:ext cx="1782860" cy="369332"/>
          </a:xfrm>
          <a:prstGeom prst="rect">
            <a:avLst/>
          </a:prstGeom>
          <a:noFill/>
        </p:spPr>
        <p:txBody>
          <a:bodyPr wrap="none" rtlCol="1">
            <a:spAutoFit/>
          </a:bodyPr>
          <a:lstStyle/>
          <a:p>
            <a:r>
              <a:rPr lang="en-US" dirty="0">
                <a:solidFill>
                  <a:srgbClr val="92D050"/>
                </a:solidFill>
              </a:rPr>
              <a:t>Lesson Model </a:t>
            </a:r>
            <a:endParaRPr lang="he-IL" dirty="0">
              <a:solidFill>
                <a:srgbClr val="92D050"/>
              </a:solidFill>
            </a:endParaRPr>
          </a:p>
        </p:txBody>
      </p:sp>
    </p:spTree>
    <p:extLst>
      <p:ext uri="{BB962C8B-B14F-4D97-AF65-F5344CB8AC3E}">
        <p14:creationId xmlns:p14="http://schemas.microsoft.com/office/powerpoint/2010/main" val="245055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normAutofit fontScale="62500" lnSpcReduction="20000"/>
              </a:bodyPr>
              <a:lstStyle/>
              <a:p>
                <a:r>
                  <a:rPr lang="en-US" dirty="0"/>
                  <a:t>So from the equation :</a:t>
                </a:r>
              </a:p>
              <a:p>
                <a:r>
                  <a:rPr lang="en-US" dirty="0"/>
                  <a:t>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𝑌</m:t>
                                </m:r>
                              </m:num>
                              <m:den>
                                <m:r>
                                  <a:rPr lang="en-US" i="1">
                                    <a:latin typeface="Cambria Math"/>
                                  </a:rPr>
                                  <m:t>𝑋</m:t>
                                </m:r>
                              </m:den>
                            </m:f>
                            <m:r>
                              <m:rPr>
                                <m:nor/>
                              </m:rPr>
                              <a:rPr lang="en-US" dirty="0"/>
                              <m:t>(</m:t>
                            </m:r>
                            <m:sSub>
                              <m:sSubPr>
                                <m:ctrlPr>
                                  <a:rPr lang="en-US" i="1">
                                    <a:latin typeface="Cambria Math" panose="02040503050406030204" pitchFamily="18" charset="0"/>
                                  </a:rPr>
                                </m:ctrlPr>
                              </m:sSubPr>
                              <m:e>
                                <m:r>
                                  <a:rPr lang="en-US" i="1">
                                    <a:latin typeface="Cambria Math"/>
                                  </a:rPr>
                                  <m:t>𝑗</m:t>
                                </m:r>
                                <m:r>
                                  <a:rPr lang="en-US" i="1">
                                    <a:latin typeface="Cambria Math"/>
                                  </a:rPr>
                                  <m:t>(</m:t>
                                </m:r>
                                <m:r>
                                  <a:rPr lang="en-US" i="1">
                                    <a:latin typeface="Cambria Math"/>
                                  </a:rPr>
                                  <m:t>𝑤</m:t>
                                </m:r>
                              </m:e>
                              <m:sub>
                                <m:r>
                                  <a:rPr lang="en-US" i="1">
                                    <a:latin typeface="Cambria Math"/>
                                  </a:rPr>
                                  <m:t>0</m:t>
                                </m:r>
                              </m:sub>
                            </m:sSub>
                            <m:r>
                              <m:rPr>
                                <m:nor/>
                              </m:rPr>
                              <a:rPr lang="en-US" dirty="0"/>
                              <m:t>+</m:t>
                            </m:r>
                            <m:r>
                              <m:rPr>
                                <m:nor/>
                              </m:rPr>
                              <a:rPr lang="en-US" dirty="0">
                                <a:ea typeface="Cambria Math"/>
                              </a:rPr>
                              <m:t> </m:t>
                            </m:r>
                            <m:r>
                              <a:rPr lang="en-US" i="1" dirty="0">
                                <a:latin typeface="Cambria Math"/>
                                <a:ea typeface="Cambria Math"/>
                              </a:rPr>
                              <m:t>∆</m:t>
                            </m:r>
                            <m:r>
                              <a:rPr lang="en-US" i="1" dirty="0">
                                <a:latin typeface="Cambria Math"/>
                                <a:ea typeface="Cambria Math"/>
                              </a:rPr>
                              <m:t>𝑤</m:t>
                            </m:r>
                            <m:r>
                              <m:rPr>
                                <m:nor/>
                              </m:rPr>
                              <a:rPr lang="en-US" dirty="0"/>
                              <m:t>))</m:t>
                            </m:r>
                          </m:e>
                        </m:d>
                      </m:e>
                      <m:sup>
                        <m:r>
                          <a:rPr lang="en-US" i="1">
                            <a:latin typeface="Cambria Math"/>
                          </a:rPr>
                          <m:t>2</m:t>
                        </m:r>
                      </m:sup>
                    </m:sSup>
                  </m:oMath>
                </a14:m>
                <a:r>
                  <a:rPr lang="en-US" dirty="0"/>
                  <a:t>=</a:t>
                </a:r>
                <a14:m>
                  <m:oMath xmlns:m="http://schemas.openxmlformats.org/officeDocument/2006/math">
                    <m:f>
                      <m:fPr>
                        <m:ctrlPr>
                          <a:rPr lang="en-US" i="1" dirty="0">
                            <a:latin typeface="Cambria Math" panose="02040503050406030204" pitchFamily="18" charset="0"/>
                          </a:rPr>
                        </m:ctrlPr>
                      </m:fPr>
                      <m:num>
                        <m:r>
                          <a:rPr lang="en-US" i="1" dirty="0">
                            <a:latin typeface="Cambria Math"/>
                          </a:rPr>
                          <m:t>1</m:t>
                        </m:r>
                      </m:num>
                      <m:den>
                        <m:r>
                          <a:rPr lang="en-US" i="1" dirty="0">
                            <a:latin typeface="Cambria Math"/>
                          </a:rPr>
                          <m:t>4</m:t>
                        </m:r>
                        <m:sSup>
                          <m:sSupPr>
                            <m:ctrlPr>
                              <a:rPr lang="en-US" i="1" dirty="0">
                                <a:latin typeface="Cambria Math" panose="02040503050406030204" pitchFamily="18" charset="0"/>
                              </a:rPr>
                            </m:ctrlPr>
                          </m:sSupPr>
                          <m:e>
                            <m:r>
                              <a:rPr lang="en-US" i="1" dirty="0">
                                <a:latin typeface="Cambria Math"/>
                              </a:rPr>
                              <m:t>𝑄</m:t>
                            </m:r>
                          </m:e>
                          <m:sup>
                            <m:r>
                              <a:rPr lang="en-US" i="1" dirty="0">
                                <a:latin typeface="Cambria Math"/>
                              </a:rPr>
                              <m:t>2</m:t>
                            </m:r>
                          </m:sup>
                        </m:sSup>
                      </m:den>
                    </m:f>
                    <m:sSup>
                      <m:sSupPr>
                        <m:ctrlPr>
                          <a:rPr lang="en-US" i="1" dirty="0">
                            <a:latin typeface="Cambria Math" panose="02040503050406030204" pitchFamily="18" charset="0"/>
                          </a:rPr>
                        </m:ctrlPr>
                      </m:sSupPr>
                      <m:e>
                        <m:r>
                          <a:rPr lang="en-US" i="1" dirty="0">
                            <a:latin typeface="Cambria Math"/>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a:rPr>
                                  <m:t>𝑤</m:t>
                                </m:r>
                              </m:e>
                              <m:sub>
                                <m:r>
                                  <a:rPr lang="en-US" i="1" dirty="0">
                                    <a:latin typeface="Cambria Math"/>
                                  </a:rPr>
                                  <m:t>0</m:t>
                                </m:r>
                              </m:sub>
                            </m:sSub>
                          </m:num>
                          <m:den>
                            <m:r>
                              <a:rPr lang="en-US" i="1" dirty="0">
                                <a:latin typeface="Cambria Math"/>
                                <a:ea typeface="Cambria Math"/>
                              </a:rPr>
                              <m:t>∆</m:t>
                            </m:r>
                            <m:r>
                              <a:rPr lang="en-US" i="1" dirty="0">
                                <a:latin typeface="Cambria Math"/>
                                <a:ea typeface="Cambria Math"/>
                              </a:rPr>
                              <m:t>𝑤</m:t>
                            </m:r>
                          </m:den>
                        </m:f>
                        <m:r>
                          <m:rPr>
                            <m:nor/>
                          </m:rPr>
                          <a:rPr lang="en-US" dirty="0"/>
                          <m:t>) </m:t>
                        </m:r>
                      </m:e>
                      <m:sup>
                        <m:r>
                          <a:rPr lang="en-US" i="1" dirty="0">
                            <a:latin typeface="Cambria Math"/>
                          </a:rPr>
                          <m:t>2</m:t>
                        </m:r>
                      </m:sup>
                    </m:sSup>
                  </m:oMath>
                </a14:m>
                <a:endParaRPr lang="en-US" dirty="0"/>
              </a:p>
              <a:p>
                <a:endParaRPr lang="en-US" dirty="0"/>
              </a:p>
              <a:p>
                <a:endParaRPr lang="en-US" dirty="0"/>
              </a:p>
              <a:p>
                <a:r>
                  <a:rPr lang="en-US" dirty="0"/>
                  <a:t>Some measurement showed a phase noise spectra of:</a:t>
                </a:r>
              </a:p>
              <a:p>
                <a:endParaRPr lang="en-US" dirty="0"/>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𝜙</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4</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4</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3</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3</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1</m:t>
                            </m:r>
                          </m:sub>
                        </m:sSub>
                      </m:num>
                      <m:den>
                        <m:r>
                          <a:rPr lang="en-US" b="0" i="1" smtClean="0">
                            <a:latin typeface="Cambria Math" panose="02040503050406030204" pitchFamily="18" charset="0"/>
                            <a:ea typeface="Cambria Math" panose="02040503050406030204" pitchFamily="18" charset="0"/>
                          </a:rPr>
                          <m:t>𝑓</m:t>
                        </m:r>
                      </m:den>
                    </m:f>
                    <m: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h</m:t>
                        </m:r>
                      </m:e>
                      <m:sub>
                        <m:r>
                          <a:rPr lang="en-US" b="0" i="0" smtClean="0">
                            <a:latin typeface="Cambria Math" panose="02040503050406030204" pitchFamily="18" charset="0"/>
                            <a:ea typeface="Cambria Math" panose="02040503050406030204" pitchFamily="18" charset="0"/>
                          </a:rPr>
                          <m:t>0</m:t>
                        </m:r>
                      </m:sub>
                    </m:sSub>
                  </m:oMath>
                </a14:m>
                <a:endParaRPr lang="en-US" dirty="0"/>
              </a:p>
              <a:p>
                <a:endParaRPr lang="en-US" sz="2400" dirty="0"/>
              </a:p>
              <a:p>
                <a:r>
                  <a:rPr lang="en-US" sz="2400" dirty="0"/>
                  <a:t>We can derive all the contribution of the noise at the VCO ( Voltage noise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m:t>
                        </m:r>
                      </m:sub>
                    </m:sSub>
                  </m:oMath>
                </a14:m>
                <a:r>
                  <a:rPr lang="en-US" sz="2400" dirty="0"/>
                  <a:t>, Current noise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i="1">
                            <a:latin typeface="Cambria Math" panose="02040503050406030204" pitchFamily="18" charset="0"/>
                          </a:rPr>
                          <m:t>𝑛</m:t>
                        </m:r>
                      </m:sub>
                    </m:sSub>
                  </m:oMath>
                </a14:m>
                <a:r>
                  <a:rPr lang="en-US" sz="2400" dirty="0"/>
                  <a:t> ). Which are usually specified in data sheet. And use this multiplication to get the phase noise approximation.</a:t>
                </a:r>
              </a:p>
              <a:p>
                <a:r>
                  <a:rPr lang="en-US" sz="2400" dirty="0"/>
                  <a:t>So if we have a source of noise it is introduced as:</a:t>
                </a:r>
              </a:p>
              <a:p>
                <a:r>
                  <a:rPr lang="en-US" sz="2400" dirty="0"/>
                  <a:t>                                       </a:t>
                </a:r>
                <a14:m>
                  <m:oMath xmlns:m="http://schemas.openxmlformats.org/officeDocument/2006/math">
                    <m:sSup>
                      <m:sSupPr>
                        <m:ctrlPr>
                          <a:rPr lang="en-US" sz="2400" i="1">
                            <a:latin typeface="Cambria Math" panose="02040503050406030204" pitchFamily="18" charset="0"/>
                          </a:rPr>
                        </m:ctrlPr>
                      </m:sSup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𝑊</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𝑠</m:t>
                                </m:r>
                              </m:sub>
                            </m:sSub>
                          </m:den>
                        </m:f>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a:rPr>
                                  <m:t>𝑌</m:t>
                                </m:r>
                              </m:num>
                              <m:den>
                                <m:r>
                                  <a:rPr lang="en-US" sz="2400" i="1">
                                    <a:latin typeface="Cambria Math"/>
                                  </a:rPr>
                                  <m:t>𝑋</m:t>
                                </m:r>
                              </m:den>
                            </m:f>
                            <m:r>
                              <m:rPr>
                                <m:nor/>
                              </m:rPr>
                              <a:rPr lang="en-US" sz="2400" dirty="0"/>
                              <m:t>(</m:t>
                            </m:r>
                            <m:sSub>
                              <m:sSubPr>
                                <m:ctrlPr>
                                  <a:rPr lang="en-US" sz="2400" i="1">
                                    <a:latin typeface="Cambria Math" panose="02040503050406030204" pitchFamily="18" charset="0"/>
                                  </a:rPr>
                                </m:ctrlPr>
                              </m:sSubPr>
                              <m:e>
                                <m:r>
                                  <a:rPr lang="en-US" sz="2400" i="1">
                                    <a:latin typeface="Cambria Math"/>
                                  </a:rPr>
                                  <m:t>𝑗</m:t>
                                </m:r>
                                <m:r>
                                  <a:rPr lang="en-US" sz="2400" i="1">
                                    <a:latin typeface="Cambria Math"/>
                                  </a:rPr>
                                  <m:t>(</m:t>
                                </m:r>
                                <m:r>
                                  <a:rPr lang="en-US" sz="2400" i="1">
                                    <a:latin typeface="Cambria Math"/>
                                  </a:rPr>
                                  <m:t>𝑤</m:t>
                                </m:r>
                              </m:e>
                              <m:sub>
                                <m:r>
                                  <a:rPr lang="en-US" sz="2400" i="1">
                                    <a:latin typeface="Cambria Math"/>
                                  </a:rPr>
                                  <m:t>0</m:t>
                                </m:r>
                              </m:sub>
                            </m:sSub>
                            <m:r>
                              <m:rPr>
                                <m:nor/>
                              </m:rPr>
                              <a:rPr lang="en-US" sz="2400" dirty="0"/>
                              <m:t>+</m:t>
                            </m:r>
                            <m:r>
                              <m:rPr>
                                <m:nor/>
                              </m:rPr>
                              <a:rPr lang="en-US" sz="2400" dirty="0">
                                <a:ea typeface="Cambria Math"/>
                              </a:rPr>
                              <m:t> </m:t>
                            </m:r>
                            <m:r>
                              <a:rPr lang="en-US" sz="2400" i="1" dirty="0">
                                <a:latin typeface="Cambria Math"/>
                                <a:ea typeface="Cambria Math"/>
                              </a:rPr>
                              <m:t>∆</m:t>
                            </m:r>
                            <m:r>
                              <a:rPr lang="en-US" sz="2400" i="1" dirty="0">
                                <a:latin typeface="Cambria Math"/>
                                <a:ea typeface="Cambria Math"/>
                              </a:rPr>
                              <m:t>𝑤</m:t>
                            </m:r>
                            <m:r>
                              <m:rPr>
                                <m:nor/>
                              </m:rPr>
                              <a:rPr lang="en-US" sz="2400" dirty="0"/>
                              <m:t>))</m:t>
                            </m:r>
                          </m:e>
                        </m:d>
                      </m:e>
                      <m:sup>
                        <m:r>
                          <a:rPr lang="en-US" sz="2400" i="1">
                            <a:latin typeface="Cambria Math"/>
                          </a:rPr>
                          <m:t>2</m:t>
                        </m:r>
                      </m:sup>
                    </m:sSup>
                  </m:oMath>
                </a14:m>
                <a:endParaRPr lang="en-US" sz="2400" dirty="0"/>
              </a:p>
              <a:p>
                <a:endParaRPr lang="en-US" sz="2400" dirty="0"/>
              </a:p>
              <a:p>
                <a:r>
                  <a:rPr lang="en-US" sz="2400" dirty="0"/>
                  <a:t>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ℒ</m:t>
                        </m:r>
                      </m:e>
                      <m:sub>
                        <m:r>
                          <a:rPr lang="en-US" sz="2400" b="0" i="1" smtClean="0">
                            <a:latin typeface="Cambria Math" panose="02040503050406030204" pitchFamily="18" charset="0"/>
                            <a:ea typeface="Cambria Math" panose="02040503050406030204" pitchFamily="18" charset="0"/>
                          </a:rPr>
                          <m:t>𝑂𝑠𝑐𝑖𝑙𝑎𝑡𝑜𝑟</m:t>
                        </m:r>
                      </m:sub>
                    </m:sSub>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ea typeface="Cambria Math" panose="02040503050406030204" pitchFamily="18" charset="0"/>
                              </a:rPr>
                              <m:t>𝜙</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𝑠</m:t>
                            </m:r>
                          </m:sub>
                        </m:sSub>
                      </m:den>
                    </m:f>
                  </m:oMath>
                </a14:m>
                <a:r>
                  <a:rPr lang="en-US" sz="2400" dirty="0"/>
                  <a:t> </a:t>
                </a:r>
                <a14:m>
                  <m:oMath xmlns:m="http://schemas.openxmlformats.org/officeDocument/2006/math">
                    <m:f>
                      <m:fPr>
                        <m:ctrlPr>
                          <a:rPr lang="en-US" sz="2400" i="1" dirty="0">
                            <a:latin typeface="Cambria Math" panose="02040503050406030204" pitchFamily="18" charset="0"/>
                          </a:rPr>
                        </m:ctrlPr>
                      </m:fPr>
                      <m:num>
                        <m:r>
                          <a:rPr lang="en-US" sz="2400" i="1" dirty="0">
                            <a:latin typeface="Cambria Math"/>
                          </a:rPr>
                          <m:t>1</m:t>
                        </m:r>
                      </m:num>
                      <m:den>
                        <m:r>
                          <a:rPr lang="en-US" sz="2400" i="1" dirty="0">
                            <a:latin typeface="Cambria Math"/>
                          </a:rPr>
                          <m:t>4</m:t>
                        </m:r>
                        <m:sSup>
                          <m:sSupPr>
                            <m:ctrlPr>
                              <a:rPr lang="en-US" sz="2400" i="1" dirty="0">
                                <a:latin typeface="Cambria Math" panose="02040503050406030204" pitchFamily="18" charset="0"/>
                              </a:rPr>
                            </m:ctrlPr>
                          </m:sSupPr>
                          <m:e>
                            <m:r>
                              <a:rPr lang="en-US" sz="2400" i="1" dirty="0">
                                <a:latin typeface="Cambria Math"/>
                              </a:rPr>
                              <m:t>𝑄</m:t>
                            </m:r>
                          </m:e>
                          <m:sup>
                            <m:r>
                              <a:rPr lang="en-US" sz="2400" i="1" dirty="0">
                                <a:latin typeface="Cambria Math"/>
                              </a:rPr>
                              <m:t>2</m:t>
                            </m:r>
                          </m:sup>
                        </m:sSup>
                      </m:den>
                    </m:f>
                    <m:sSup>
                      <m:sSupPr>
                        <m:ctrlPr>
                          <a:rPr lang="en-US" sz="2400" i="1" dirty="0">
                            <a:latin typeface="Cambria Math" panose="02040503050406030204" pitchFamily="18" charset="0"/>
                          </a:rPr>
                        </m:ctrlPr>
                      </m:sSupPr>
                      <m:e>
                        <m:r>
                          <a:rPr lang="en-US" sz="2400" i="1" dirty="0">
                            <a:latin typeface="Cambria Math"/>
                          </a:rPr>
                          <m:t>(</m:t>
                        </m:r>
                        <m:f>
                          <m:fPr>
                            <m:ctrlPr>
                              <a:rPr lang="en-US" sz="2400" i="1" dirty="0">
                                <a:latin typeface="Cambria Math" panose="02040503050406030204" pitchFamily="18" charset="0"/>
                              </a:rPr>
                            </m:ctrlPr>
                          </m:fPr>
                          <m:num>
                            <m:sSub>
                              <m:sSubPr>
                                <m:ctrlPr>
                                  <a:rPr lang="en-US" sz="2400" i="1" dirty="0">
                                    <a:latin typeface="Cambria Math" panose="02040503050406030204" pitchFamily="18" charset="0"/>
                                  </a:rPr>
                                </m:ctrlPr>
                              </m:sSubPr>
                              <m:e>
                                <m:r>
                                  <a:rPr lang="en-US" sz="2400" i="1" dirty="0">
                                    <a:latin typeface="Cambria Math"/>
                                  </a:rPr>
                                  <m:t>𝑤</m:t>
                                </m:r>
                              </m:e>
                              <m:sub>
                                <m:r>
                                  <a:rPr lang="en-US" sz="2400" i="1" dirty="0">
                                    <a:latin typeface="Cambria Math"/>
                                  </a:rPr>
                                  <m:t>0</m:t>
                                </m:r>
                              </m:sub>
                            </m:sSub>
                          </m:num>
                          <m:den>
                            <m:r>
                              <a:rPr lang="en-US" sz="2400" i="1" dirty="0">
                                <a:latin typeface="Cambria Math"/>
                                <a:ea typeface="Cambria Math"/>
                              </a:rPr>
                              <m:t>∆</m:t>
                            </m:r>
                            <m:r>
                              <a:rPr lang="en-US" sz="2400" i="1" dirty="0">
                                <a:latin typeface="Cambria Math"/>
                                <a:ea typeface="Cambria Math"/>
                              </a:rPr>
                              <m:t>𝑤</m:t>
                            </m:r>
                          </m:den>
                        </m:f>
                        <m:r>
                          <m:rPr>
                            <m:nor/>
                          </m:rPr>
                          <a:rPr lang="en-US" sz="2400" dirty="0"/>
                          <m:t>) </m:t>
                        </m:r>
                      </m:e>
                      <m:sup>
                        <m:r>
                          <a:rPr lang="en-US" sz="2400" i="1" dirty="0">
                            <a:latin typeface="Cambria Math"/>
                          </a:rPr>
                          <m:t>2</m:t>
                        </m:r>
                      </m:sup>
                    </m:sSup>
                  </m:oMath>
                </a14:m>
                <a:endParaRPr lang="en-US" sz="2400" dirty="0"/>
              </a:p>
              <a:p>
                <a:endParaRPr lang="en-US" sz="2400" dirty="0"/>
              </a:p>
              <a:p>
                <a:endParaRPr lang="en-US" sz="2400" dirty="0"/>
              </a:p>
              <a:p>
                <a:endParaRPr lang="en-US" sz="2400" dirty="0"/>
              </a:p>
              <a:p>
                <a:endParaRPr lang="en-US" dirty="0"/>
              </a:p>
              <a:p>
                <a:endParaRPr lang="en-US" dirty="0"/>
              </a:p>
              <a:p>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t="-1213"/>
                </a:stretch>
              </a:blipFill>
            </p:spPr>
            <p:txBody>
              <a:bodyPr/>
              <a:lstStyle/>
              <a:p>
                <a:r>
                  <a:rPr lang="he-IL">
                    <a:noFill/>
                  </a:rPr>
                  <a:t> </a:t>
                </a:r>
              </a:p>
            </p:txBody>
          </p:sp>
        </mc:Fallback>
      </mc:AlternateContent>
      <p:sp>
        <p:nvSpPr>
          <p:cNvPr id="3" name="Title 2"/>
          <p:cNvSpPr>
            <a:spLocks noGrp="1"/>
          </p:cNvSpPr>
          <p:nvPr>
            <p:ph type="title"/>
          </p:nvPr>
        </p:nvSpPr>
        <p:spPr/>
        <p:txBody>
          <a:bodyPr/>
          <a:lstStyle/>
          <a:p>
            <a:r>
              <a:rPr lang="en-US" u="sng" dirty="0">
                <a:solidFill>
                  <a:schemeClr val="accent3"/>
                </a:solidFill>
              </a:rPr>
              <a:t>Oscillator Phase Noise</a:t>
            </a:r>
            <a:endParaRPr lang="en-US" dirty="0"/>
          </a:p>
        </p:txBody>
      </p:sp>
      <p:sp>
        <p:nvSpPr>
          <p:cNvPr id="4" name="Isosceles Triangle 3">
            <a:extLst>
              <a:ext uri="{FF2B5EF4-FFF2-40B4-BE49-F238E27FC236}">
                <a16:creationId xmlns:a16="http://schemas.microsoft.com/office/drawing/2014/main" id="{D9D54188-7C35-4B60-AF5C-1410E4F3BA2D}"/>
              </a:ext>
            </a:extLst>
          </p:cNvPr>
          <p:cNvSpPr/>
          <p:nvPr/>
        </p:nvSpPr>
        <p:spPr>
          <a:xfrm rot="5400000">
            <a:off x="7470648" y="960438"/>
            <a:ext cx="1060704" cy="9144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1150B0A-60C2-474A-B067-CAD33E1DC283}"/>
              </a:ext>
            </a:extLst>
          </p:cNvPr>
          <p:cNvSpPr/>
          <p:nvPr/>
        </p:nvSpPr>
        <p:spPr>
          <a:xfrm>
            <a:off x="6858000" y="1297215"/>
            <a:ext cx="228600" cy="258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2D0013D-2871-457C-A0DC-7B37EE23ECB0}"/>
              </a:ext>
            </a:extLst>
          </p:cNvPr>
          <p:cNvCxnSpPr>
            <a:stCxn id="5" idx="2"/>
            <a:endCxn id="5" idx="6"/>
          </p:cNvCxnSpPr>
          <p:nvPr/>
        </p:nvCxnSpPr>
        <p:spPr>
          <a:xfrm>
            <a:off x="6858000" y="1426596"/>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14D36DA-73CF-490C-809D-94F17742464B}"/>
              </a:ext>
            </a:extLst>
          </p:cNvPr>
          <p:cNvCxnSpPr>
            <a:stCxn id="5" idx="0"/>
            <a:endCxn id="5" idx="4"/>
          </p:cNvCxnSpPr>
          <p:nvPr/>
        </p:nvCxnSpPr>
        <p:spPr>
          <a:xfrm>
            <a:off x="6972300" y="1297215"/>
            <a:ext cx="0" cy="25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BC73BFB-A900-4315-8A08-7BFB933E5416}"/>
              </a:ext>
            </a:extLst>
          </p:cNvPr>
          <p:cNvCxnSpPr/>
          <p:nvPr/>
        </p:nvCxnSpPr>
        <p:spPr>
          <a:xfrm>
            <a:off x="6972300" y="717777"/>
            <a:ext cx="0" cy="579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C43FC37-7502-4A98-806D-BDB70A977048}"/>
              </a:ext>
            </a:extLst>
          </p:cNvPr>
          <p:cNvCxnSpPr>
            <a:endCxn id="5" idx="2"/>
          </p:cNvCxnSpPr>
          <p:nvPr/>
        </p:nvCxnSpPr>
        <p:spPr>
          <a:xfrm>
            <a:off x="6400800" y="1426596"/>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480AEE8-7DA5-4D5D-9ED2-4A2027E40310}"/>
              </a:ext>
            </a:extLst>
          </p:cNvPr>
          <p:cNvCxnSpPr/>
          <p:nvPr/>
        </p:nvCxnSpPr>
        <p:spPr>
          <a:xfrm>
            <a:off x="7086600" y="1417638"/>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16A7228-8F81-438D-818A-E26E4A3B9A31}"/>
              </a:ext>
            </a:extLst>
          </p:cNvPr>
          <p:cNvCxnSpPr/>
          <p:nvPr/>
        </p:nvCxnSpPr>
        <p:spPr>
          <a:xfrm>
            <a:off x="8458200" y="1414833"/>
            <a:ext cx="356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60F79CA-5631-4D4D-A211-8F489D60CEC0}"/>
              </a:ext>
            </a:extLst>
          </p:cNvPr>
          <p:cNvCxnSpPr/>
          <p:nvPr/>
        </p:nvCxnSpPr>
        <p:spPr>
          <a:xfrm>
            <a:off x="8814250" y="1414833"/>
            <a:ext cx="0" cy="10814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3EC4C0A-3818-42F4-836E-D1F75EA035D7}"/>
              </a:ext>
            </a:extLst>
          </p:cNvPr>
          <p:cNvCxnSpPr/>
          <p:nvPr/>
        </p:nvCxnSpPr>
        <p:spPr>
          <a:xfrm flipH="1">
            <a:off x="7848600" y="2496285"/>
            <a:ext cx="9906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036210E-935D-4042-940F-892BEAFF86B0}"/>
              </a:ext>
            </a:extLst>
          </p:cNvPr>
          <p:cNvSpPr/>
          <p:nvPr/>
        </p:nvSpPr>
        <p:spPr>
          <a:xfrm>
            <a:off x="6972300" y="2214013"/>
            <a:ext cx="851351" cy="56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AEE9A9B-62B7-45DB-AFC9-C4ABF80B11E4}"/>
              </a:ext>
            </a:extLst>
          </p:cNvPr>
          <p:cNvSpPr txBox="1"/>
          <p:nvPr/>
        </p:nvSpPr>
        <p:spPr>
          <a:xfrm>
            <a:off x="6953756" y="2357784"/>
            <a:ext cx="1066800" cy="276999"/>
          </a:xfrm>
          <a:prstGeom prst="rect">
            <a:avLst/>
          </a:prstGeom>
          <a:noFill/>
        </p:spPr>
        <p:txBody>
          <a:bodyPr wrap="square" rtlCol="0">
            <a:spAutoFit/>
          </a:bodyPr>
          <a:lstStyle/>
          <a:p>
            <a:r>
              <a:rPr lang="en-US" sz="1200" dirty="0"/>
              <a:t>Resonator</a:t>
            </a:r>
          </a:p>
        </p:txBody>
      </p:sp>
      <p:cxnSp>
        <p:nvCxnSpPr>
          <p:cNvPr id="16" name="Straight Connector 15">
            <a:extLst>
              <a:ext uri="{FF2B5EF4-FFF2-40B4-BE49-F238E27FC236}">
                <a16:creationId xmlns:a16="http://schemas.microsoft.com/office/drawing/2014/main" id="{BB786385-0526-47A4-AB73-F8FB311E645E}"/>
              </a:ext>
            </a:extLst>
          </p:cNvPr>
          <p:cNvCxnSpPr>
            <a:stCxn id="15" idx="1"/>
            <a:endCxn id="15" idx="1"/>
          </p:cNvCxnSpPr>
          <p:nvPr/>
        </p:nvCxnSpPr>
        <p:spPr>
          <a:xfrm>
            <a:off x="6953756" y="249628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B5EAFD-E9E1-4B8F-82D8-64908E29792E}"/>
              </a:ext>
            </a:extLst>
          </p:cNvPr>
          <p:cNvCxnSpPr/>
          <p:nvPr/>
        </p:nvCxnSpPr>
        <p:spPr>
          <a:xfrm>
            <a:off x="6400800" y="1426596"/>
            <a:ext cx="0" cy="1069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C9246FE-EE94-4548-B243-343255D75110}"/>
              </a:ext>
            </a:extLst>
          </p:cNvPr>
          <p:cNvCxnSpPr>
            <a:endCxn id="15" idx="1"/>
          </p:cNvCxnSpPr>
          <p:nvPr/>
        </p:nvCxnSpPr>
        <p:spPr>
          <a:xfrm>
            <a:off x="6400800" y="2496283"/>
            <a:ext cx="552956" cy="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613CE4-CF31-4B7A-B1E4-31886F323E8F}"/>
              </a:ext>
            </a:extLst>
          </p:cNvPr>
          <p:cNvSpPr txBox="1"/>
          <p:nvPr/>
        </p:nvSpPr>
        <p:spPr>
          <a:xfrm>
            <a:off x="6419905" y="138847"/>
            <a:ext cx="1104790" cy="646331"/>
          </a:xfrm>
          <a:prstGeom prst="rect">
            <a:avLst/>
          </a:prstGeom>
          <a:noFill/>
        </p:spPr>
        <p:txBody>
          <a:bodyPr wrap="none" rtlCol="0">
            <a:spAutoFit/>
          </a:bodyPr>
          <a:lstStyle/>
          <a:p>
            <a:pPr algn="ctr"/>
            <a:r>
              <a:rPr lang="en-US" dirty="0"/>
              <a:t>Additive</a:t>
            </a:r>
          </a:p>
          <a:p>
            <a:pPr algn="ctr"/>
            <a:r>
              <a:rPr lang="en-US" dirty="0"/>
              <a:t>Noise</a:t>
            </a:r>
          </a:p>
        </p:txBody>
      </p:sp>
    </p:spTree>
    <p:extLst>
      <p:ext uri="{BB962C8B-B14F-4D97-AF65-F5344CB8AC3E}">
        <p14:creationId xmlns:p14="http://schemas.microsoft.com/office/powerpoint/2010/main" val="562249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2400" dirty="0"/>
          </a:p>
          <a:p>
            <a:endParaRPr lang="en-US" sz="2400" dirty="0"/>
          </a:p>
          <a:p>
            <a:pPr marL="566928" indent="-457200">
              <a:buAutoNum type="arabicParenR"/>
            </a:pPr>
            <a:r>
              <a:rPr lang="en-US" sz="2400" dirty="0"/>
              <a:t>Low White noise contributions from all sources.</a:t>
            </a:r>
          </a:p>
          <a:p>
            <a:pPr marL="566928" indent="-457200">
              <a:buAutoNum type="arabicParenR"/>
            </a:pPr>
            <a:r>
              <a:rPr lang="en-US" sz="2400" dirty="0"/>
              <a:t>Oscillator power should be high.</a:t>
            </a:r>
          </a:p>
          <a:p>
            <a:pPr marL="566928" indent="-457200">
              <a:buAutoNum type="arabicParenR"/>
            </a:pPr>
            <a:r>
              <a:rPr lang="en-US" sz="2400" dirty="0"/>
              <a:t>Resonator Q should be large</a:t>
            </a:r>
          </a:p>
          <a:p>
            <a:endParaRPr lang="en-US" sz="2400" dirty="0"/>
          </a:p>
          <a:p>
            <a:endParaRPr lang="en-US" sz="2400" dirty="0"/>
          </a:p>
          <a:p>
            <a:endParaRPr lang="en-US" sz="2400"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u="sng" dirty="0">
                <a:solidFill>
                  <a:schemeClr val="accent3"/>
                </a:solidFill>
              </a:rPr>
              <a:t>Good Oscillator</a:t>
            </a:r>
            <a:endParaRPr lang="en-US" dirty="0"/>
          </a:p>
        </p:txBody>
      </p:sp>
    </p:spTree>
    <p:extLst>
      <p:ext uri="{BB962C8B-B14F-4D97-AF65-F5344CB8AC3E}">
        <p14:creationId xmlns:p14="http://schemas.microsoft.com/office/powerpoint/2010/main" val="1633130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965706"/>
            <a:ext cx="8229600" cy="1752600"/>
          </a:xfrm>
        </p:spPr>
        <p:txBody>
          <a:bodyPr/>
          <a:lstStyle/>
          <a:p>
            <a:pPr marL="109728" indent="0">
              <a:buNone/>
            </a:pPr>
            <a:r>
              <a:rPr lang="en-US" dirty="0"/>
              <a:t>Usually we get from the Manufacture a graph of VCO Phase Noise.</a:t>
            </a:r>
          </a:p>
          <a:p>
            <a:endParaRPr lang="en-US" dirty="0"/>
          </a:p>
        </p:txBody>
      </p:sp>
      <p:sp>
        <p:nvSpPr>
          <p:cNvPr id="3" name="Title 2"/>
          <p:cNvSpPr>
            <a:spLocks noGrp="1"/>
          </p:cNvSpPr>
          <p:nvPr>
            <p:ph type="title"/>
          </p:nvPr>
        </p:nvSpPr>
        <p:spPr/>
        <p:txBody>
          <a:bodyPr/>
          <a:lstStyle/>
          <a:p>
            <a:r>
              <a:rPr lang="en-US" u="sng" dirty="0">
                <a:solidFill>
                  <a:srgbClr val="00B0F0"/>
                </a:solidFill>
              </a:rPr>
              <a:t>Manufacture Phase Noise Data</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050" y="2870581"/>
            <a:ext cx="3009900"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1791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28600" y="2133600"/>
                <a:ext cx="8229600" cy="4525963"/>
              </a:xfrm>
            </p:spPr>
            <p:txBody>
              <a:bodyPr>
                <a:normAutofit/>
              </a:bodyPr>
              <a:lstStyle/>
              <a:p>
                <a:pPr marL="109728" indent="0">
                  <a:buNone/>
                </a:pPr>
                <a14:m>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𝑉</m:t>
                        </m:r>
                      </m:e>
                      <m:sub>
                        <m:r>
                          <a:rPr lang="en-US" sz="2000" b="0" i="1" smtClean="0">
                            <a:latin typeface="Cambria Math" panose="02040503050406030204" pitchFamily="18" charset="0"/>
                          </a:rPr>
                          <m:t>𝑜𝑢𝑡</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func>
                      <m:funcPr>
                        <m:ctrlPr>
                          <a:rPr lang="en-US" sz="2000" i="1">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𝑤𝑡</m:t>
                            </m:r>
                          </m:e>
                        </m:d>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𝑚</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𝑣𝑐𝑜</m:t>
                                </m:r>
                              </m:sub>
                            </m:sSub>
                          </m:num>
                          <m:den>
                            <m:r>
                              <a:rPr lang="en-US" sz="2000" i="1">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𝑚</m:t>
                                </m:r>
                              </m:sub>
                            </m:sSub>
                          </m:den>
                        </m:f>
                        <m:func>
                          <m:funcPr>
                            <m:ctrlPr>
                              <a:rPr lang="en-US" sz="2000" i="1">
                                <a:latin typeface="Cambria Math" panose="02040503050406030204" pitchFamily="18" charset="0"/>
                              </a:rPr>
                            </m:ctrlPr>
                          </m:funcPr>
                          <m:fName>
                            <m:r>
                              <a:rPr lang="en-US" sz="2000" b="0" i="0" smtClean="0">
                                <a:latin typeface="Cambria Math" panose="02040503050406030204" pitchFamily="18" charset="0"/>
                              </a:rPr>
                              <m:t>[</m:t>
                            </m:r>
                            <m:r>
                              <m:rPr>
                                <m:sty m:val="p"/>
                              </m:rPr>
                              <a:rPr lang="en-US" sz="2000" b="0" i="0" smtClean="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𝑚</m:t>
                                    </m:r>
                                  </m:sub>
                                </m:sSub>
                              </m:e>
                            </m:d>
                          </m:e>
                        </m:func>
                        <m:r>
                          <a:rPr lang="en-US" sz="2000" i="1">
                            <a:latin typeface="Cambria Math" panose="02040503050406030204" pitchFamily="18" charset="0"/>
                          </a:rPr>
                          <m:t>𝑡</m:t>
                        </m:r>
                        <m:r>
                          <a:rPr lang="en-US" sz="2000" i="1">
                            <a:latin typeface="Cambria Math" panose="02040503050406030204" pitchFamily="18" charset="0"/>
                          </a:rPr>
                          <m:t>−</m:t>
                        </m:r>
                      </m:e>
                    </m:func>
                    <m:func>
                      <m:funcPr>
                        <m:ctrlPr>
                          <a:rPr lang="en-US" sz="2000" i="1">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𝑚</m:t>
                                </m:r>
                              </m:sub>
                            </m:sSub>
                          </m:e>
                        </m:d>
                      </m:e>
                    </m:func>
                    <m:r>
                      <a:rPr lang="en-US" sz="2000" i="1">
                        <a:latin typeface="Cambria Math" panose="02040503050406030204" pitchFamily="18" charset="0"/>
                      </a:rPr>
                      <m:t>𝑡</m:t>
                    </m:r>
                  </m:oMath>
                </a14:m>
                <a:r>
                  <a:rPr lang="en-US" sz="2000" dirty="0"/>
                  <a:t>]</a:t>
                </a:r>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28600" y="2133600"/>
                <a:ext cx="8229600" cy="4525963"/>
              </a:xfrm>
              <a:blipFill>
                <a:blip r:embed="rId2"/>
                <a:stretch>
                  <a:fillRect/>
                </a:stretch>
              </a:blipFill>
            </p:spPr>
            <p:txBody>
              <a:bodyPr/>
              <a:lstStyle/>
              <a:p>
                <a:r>
                  <a:rPr lang="he-IL">
                    <a:noFill/>
                  </a:rPr>
                  <a:t> </a:t>
                </a:r>
              </a:p>
            </p:txBody>
          </p:sp>
        </mc:Fallback>
      </mc:AlternateContent>
      <p:sp>
        <p:nvSpPr>
          <p:cNvPr id="3" name="Title 2"/>
          <p:cNvSpPr>
            <a:spLocks noGrp="1"/>
          </p:cNvSpPr>
          <p:nvPr>
            <p:ph type="title"/>
          </p:nvPr>
        </p:nvSpPr>
        <p:spPr/>
        <p:txBody>
          <a:bodyPr/>
          <a:lstStyle/>
          <a:p>
            <a:r>
              <a:rPr lang="en-US" dirty="0"/>
              <a:t>FM Noise</a:t>
            </a:r>
          </a:p>
        </p:txBody>
      </p:sp>
      <p:cxnSp>
        <p:nvCxnSpPr>
          <p:cNvPr id="5" name="Straight Connector 4">
            <a:extLst>
              <a:ext uri="{FF2B5EF4-FFF2-40B4-BE49-F238E27FC236}">
                <a16:creationId xmlns:a16="http://schemas.microsoft.com/office/drawing/2014/main" id="{5EF58467-6652-4DCE-A7AC-DAFC75D5EE45}"/>
              </a:ext>
            </a:extLst>
          </p:cNvPr>
          <p:cNvCxnSpPr>
            <a:cxnSpLocks/>
          </p:cNvCxnSpPr>
          <p:nvPr/>
        </p:nvCxnSpPr>
        <p:spPr>
          <a:xfrm>
            <a:off x="5715000" y="4495800"/>
            <a:ext cx="220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3F0CC55-1B21-4EE0-A82D-55162370D1F1}"/>
              </a:ext>
            </a:extLst>
          </p:cNvPr>
          <p:cNvCxnSpPr/>
          <p:nvPr/>
        </p:nvCxnSpPr>
        <p:spPr>
          <a:xfrm flipV="1">
            <a:off x="6781800" y="3276600"/>
            <a:ext cx="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FB81DE-9CDB-4D52-95EB-683288193C18}"/>
              </a:ext>
            </a:extLst>
          </p:cNvPr>
          <p:cNvCxnSpPr/>
          <p:nvPr/>
        </p:nvCxnSpPr>
        <p:spPr>
          <a:xfrm flipV="1">
            <a:off x="6172200" y="38862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51DFDA-2BC2-46F6-9547-5847F689CB5A}"/>
              </a:ext>
            </a:extLst>
          </p:cNvPr>
          <p:cNvCxnSpPr/>
          <p:nvPr/>
        </p:nvCxnSpPr>
        <p:spPr>
          <a:xfrm flipV="1">
            <a:off x="7467600" y="38862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A054E90-09F1-4B2B-9525-45884A84AF45}"/>
              </a:ext>
            </a:extLst>
          </p:cNvPr>
          <p:cNvSpPr/>
          <p:nvPr/>
        </p:nvSpPr>
        <p:spPr>
          <a:xfrm>
            <a:off x="3406301" y="3657598"/>
            <a:ext cx="1904991" cy="990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2136EA08-A259-451C-B776-4ED3C6BB90D8}"/>
              </a:ext>
            </a:extLst>
          </p:cNvPr>
          <p:cNvSpPr txBox="1"/>
          <p:nvPr/>
        </p:nvSpPr>
        <p:spPr>
          <a:xfrm>
            <a:off x="4026516" y="3968230"/>
            <a:ext cx="675185" cy="369332"/>
          </a:xfrm>
          <a:prstGeom prst="rect">
            <a:avLst/>
          </a:prstGeom>
          <a:noFill/>
        </p:spPr>
        <p:txBody>
          <a:bodyPr wrap="none" rtlCol="1">
            <a:spAutoFit/>
          </a:bodyPr>
          <a:lstStyle/>
          <a:p>
            <a:r>
              <a:rPr lang="en-US" dirty="0"/>
              <a:t>VCO</a:t>
            </a:r>
            <a:endParaRPr lang="he-IL" dirty="0"/>
          </a:p>
        </p:txBody>
      </p:sp>
      <p:cxnSp>
        <p:nvCxnSpPr>
          <p:cNvPr id="19" name="Straight Connector 18">
            <a:extLst>
              <a:ext uri="{FF2B5EF4-FFF2-40B4-BE49-F238E27FC236}">
                <a16:creationId xmlns:a16="http://schemas.microsoft.com/office/drawing/2014/main" id="{3B45679C-710B-480B-BF5E-6B808BAE7AEC}"/>
              </a:ext>
            </a:extLst>
          </p:cNvPr>
          <p:cNvCxnSpPr>
            <a:cxnSpLocks/>
          </p:cNvCxnSpPr>
          <p:nvPr/>
        </p:nvCxnSpPr>
        <p:spPr>
          <a:xfrm>
            <a:off x="533400" y="4495800"/>
            <a:ext cx="220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DBAD74F-FCFB-41F3-82C3-1A3545FD93E8}"/>
              </a:ext>
            </a:extLst>
          </p:cNvPr>
          <p:cNvCxnSpPr/>
          <p:nvPr/>
        </p:nvCxnSpPr>
        <p:spPr>
          <a:xfrm flipV="1">
            <a:off x="990600" y="38862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342815-3850-4D0C-A5A3-AD83A37629C4}"/>
              </a:ext>
            </a:extLst>
          </p:cNvPr>
          <p:cNvCxnSpPr/>
          <p:nvPr/>
        </p:nvCxnSpPr>
        <p:spPr>
          <a:xfrm flipV="1">
            <a:off x="2286000" y="38862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9D0AB85-95DD-4551-8EAA-2735879B56A1}"/>
              </a:ext>
            </a:extLst>
          </p:cNvPr>
          <p:cNvCxnSpPr>
            <a:endCxn id="17" idx="1"/>
          </p:cNvCxnSpPr>
          <p:nvPr/>
        </p:nvCxnSpPr>
        <p:spPr>
          <a:xfrm>
            <a:off x="2667000" y="4152896"/>
            <a:ext cx="7393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18E8CCE-448B-4C88-9018-35DEF4078769}"/>
              </a:ext>
            </a:extLst>
          </p:cNvPr>
          <p:cNvCxnSpPr>
            <a:stCxn id="17" idx="3"/>
          </p:cNvCxnSpPr>
          <p:nvPr/>
        </p:nvCxnSpPr>
        <p:spPr>
          <a:xfrm flipV="1">
            <a:off x="5311292" y="4152896"/>
            <a:ext cx="4799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903B3004-8579-4C58-9550-8685D460E7A1}"/>
                  </a:ext>
                </a:extLst>
              </p:cNvPr>
              <p:cNvSpPr txBox="1"/>
              <p:nvPr/>
            </p:nvSpPr>
            <p:spPr>
              <a:xfrm>
                <a:off x="1990135" y="4474718"/>
                <a:ext cx="640392"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oMath>
                  </m:oMathPara>
                </a14:m>
                <a:endParaRPr lang="he-IL" dirty="0"/>
              </a:p>
            </p:txBody>
          </p:sp>
        </mc:Choice>
        <mc:Fallback>
          <p:sp>
            <p:nvSpPr>
              <p:cNvPr id="29" name="TextBox 28">
                <a:extLst>
                  <a:ext uri="{FF2B5EF4-FFF2-40B4-BE49-F238E27FC236}">
                    <a16:creationId xmlns:a16="http://schemas.microsoft.com/office/drawing/2014/main" id="{903B3004-8579-4C58-9550-8685D460E7A1}"/>
                  </a:ext>
                </a:extLst>
              </p:cNvPr>
              <p:cNvSpPr txBox="1">
                <a:spLocks noRot="1" noChangeAspect="1" noMove="1" noResize="1" noEditPoints="1" noAdjustHandles="1" noChangeArrowheads="1" noChangeShapeType="1" noTextEdit="1"/>
              </p:cNvSpPr>
              <p:nvPr/>
            </p:nvSpPr>
            <p:spPr>
              <a:xfrm>
                <a:off x="1990135" y="4474718"/>
                <a:ext cx="640392" cy="369332"/>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B5045E75-5430-4EAE-AB33-2D702DB480C5}"/>
                  </a:ext>
                </a:extLst>
              </p:cNvPr>
              <p:cNvSpPr txBox="1"/>
              <p:nvPr/>
            </p:nvSpPr>
            <p:spPr>
              <a:xfrm>
                <a:off x="734073" y="4474718"/>
                <a:ext cx="640392"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oMath>
                  </m:oMathPara>
                </a14:m>
                <a:endParaRPr lang="he-IL" dirty="0"/>
              </a:p>
            </p:txBody>
          </p:sp>
        </mc:Choice>
        <mc:Fallback>
          <p:sp>
            <p:nvSpPr>
              <p:cNvPr id="30" name="TextBox 29">
                <a:extLst>
                  <a:ext uri="{FF2B5EF4-FFF2-40B4-BE49-F238E27FC236}">
                    <a16:creationId xmlns:a16="http://schemas.microsoft.com/office/drawing/2014/main" id="{B5045E75-5430-4EAE-AB33-2D702DB480C5}"/>
                  </a:ext>
                </a:extLst>
              </p:cNvPr>
              <p:cNvSpPr txBox="1">
                <a:spLocks noRot="1" noChangeAspect="1" noMove="1" noResize="1" noEditPoints="1" noAdjustHandles="1" noChangeArrowheads="1" noChangeShapeType="1" noTextEdit="1"/>
              </p:cNvSpPr>
              <p:nvPr/>
            </p:nvSpPr>
            <p:spPr>
              <a:xfrm>
                <a:off x="734073" y="4474718"/>
                <a:ext cx="640392" cy="369332"/>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15DE63DB-5AF7-4DD3-B193-50EAD7593E1E}"/>
                  </a:ext>
                </a:extLst>
              </p:cNvPr>
              <p:cNvSpPr txBox="1"/>
              <p:nvPr/>
            </p:nvSpPr>
            <p:spPr>
              <a:xfrm>
                <a:off x="6998442" y="4435472"/>
                <a:ext cx="640392"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𝑚</m:t>
                          </m:r>
                        </m:sub>
                      </m:sSub>
                    </m:oMath>
                  </m:oMathPara>
                </a14:m>
                <a:endParaRPr lang="he-IL" dirty="0"/>
              </a:p>
            </p:txBody>
          </p:sp>
        </mc:Choice>
        <mc:Fallback>
          <p:sp>
            <p:nvSpPr>
              <p:cNvPr id="31" name="TextBox 30">
                <a:extLst>
                  <a:ext uri="{FF2B5EF4-FFF2-40B4-BE49-F238E27FC236}">
                    <a16:creationId xmlns:a16="http://schemas.microsoft.com/office/drawing/2014/main" id="{15DE63DB-5AF7-4DD3-B193-50EAD7593E1E}"/>
                  </a:ext>
                </a:extLst>
              </p:cNvPr>
              <p:cNvSpPr txBox="1">
                <a:spLocks noRot="1" noChangeAspect="1" noMove="1" noResize="1" noEditPoints="1" noAdjustHandles="1" noChangeArrowheads="1" noChangeShapeType="1" noTextEdit="1"/>
              </p:cNvSpPr>
              <p:nvPr/>
            </p:nvSpPr>
            <p:spPr>
              <a:xfrm>
                <a:off x="6998442" y="4435472"/>
                <a:ext cx="640392" cy="369332"/>
              </a:xfrm>
              <a:prstGeom prst="rect">
                <a:avLst/>
              </a:prstGeom>
              <a:blipFill>
                <a:blip r:embed="rId5"/>
                <a:stretch>
                  <a:fillRect r="-55238" b="-1667"/>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E287727-BC50-4FAD-8106-8CCF0D0FFDB2}"/>
                  </a:ext>
                </a:extLst>
              </p:cNvPr>
              <p:cNvSpPr txBox="1"/>
              <p:nvPr/>
            </p:nvSpPr>
            <p:spPr>
              <a:xfrm>
                <a:off x="6525614" y="4425404"/>
                <a:ext cx="640392"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m:oMathPara>
                </a14:m>
                <a:endParaRPr lang="he-IL" dirty="0"/>
              </a:p>
            </p:txBody>
          </p:sp>
        </mc:Choice>
        <mc:Fallback>
          <p:sp>
            <p:nvSpPr>
              <p:cNvPr id="33" name="TextBox 32">
                <a:extLst>
                  <a:ext uri="{FF2B5EF4-FFF2-40B4-BE49-F238E27FC236}">
                    <a16:creationId xmlns:a16="http://schemas.microsoft.com/office/drawing/2014/main" id="{BE287727-BC50-4FAD-8106-8CCF0D0FFDB2}"/>
                  </a:ext>
                </a:extLst>
              </p:cNvPr>
              <p:cNvSpPr txBox="1">
                <a:spLocks noRot="1" noChangeAspect="1" noMove="1" noResize="1" noEditPoints="1" noAdjustHandles="1" noChangeArrowheads="1" noChangeShapeType="1" noTextEdit="1"/>
              </p:cNvSpPr>
              <p:nvPr/>
            </p:nvSpPr>
            <p:spPr>
              <a:xfrm>
                <a:off x="6525614" y="4425404"/>
                <a:ext cx="640392" cy="369332"/>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CF87E30-88F8-4155-B2E7-8896BB07323A}"/>
                  </a:ext>
                </a:extLst>
              </p:cNvPr>
              <p:cNvSpPr txBox="1"/>
              <p:nvPr/>
            </p:nvSpPr>
            <p:spPr>
              <a:xfrm>
                <a:off x="5654197" y="4440506"/>
                <a:ext cx="640392" cy="369332"/>
              </a:xfrm>
              <a:prstGeom prst="rect">
                <a:avLst/>
              </a:prstGeom>
              <a:noFill/>
            </p:spPr>
            <p:txBody>
              <a:bodyPr wrap="square" rtlCol="1">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𝑚</m:t>
                          </m:r>
                        </m:sub>
                      </m:sSub>
                    </m:oMath>
                  </m:oMathPara>
                </a14:m>
                <a:endParaRPr lang="he-IL" dirty="0"/>
              </a:p>
            </p:txBody>
          </p:sp>
        </mc:Choice>
        <mc:Fallback>
          <p:sp>
            <p:nvSpPr>
              <p:cNvPr id="34" name="TextBox 33">
                <a:extLst>
                  <a:ext uri="{FF2B5EF4-FFF2-40B4-BE49-F238E27FC236}">
                    <a16:creationId xmlns:a16="http://schemas.microsoft.com/office/drawing/2014/main" id="{1CF87E30-88F8-4155-B2E7-8896BB07323A}"/>
                  </a:ext>
                </a:extLst>
              </p:cNvPr>
              <p:cNvSpPr txBox="1">
                <a:spLocks noRot="1" noChangeAspect="1" noMove="1" noResize="1" noEditPoints="1" noAdjustHandles="1" noChangeArrowheads="1" noChangeShapeType="1" noTextEdit="1"/>
              </p:cNvSpPr>
              <p:nvPr/>
            </p:nvSpPr>
            <p:spPr>
              <a:xfrm>
                <a:off x="5654197" y="4440506"/>
                <a:ext cx="640392" cy="369332"/>
              </a:xfrm>
              <a:prstGeom prst="rect">
                <a:avLst/>
              </a:prstGeom>
              <a:blipFill>
                <a:blip r:embed="rId7"/>
                <a:stretch>
                  <a:fillRect r="-54286"/>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543C1305-C0BE-4D67-B3A6-AF6FA3D55553}"/>
                  </a:ext>
                </a:extLst>
              </p:cNvPr>
              <p:cNvSpPr txBox="1"/>
              <p:nvPr/>
            </p:nvSpPr>
            <p:spPr>
              <a:xfrm>
                <a:off x="2400390" y="3746032"/>
                <a:ext cx="993284" cy="369332"/>
              </a:xfrm>
              <a:prstGeom prst="rect">
                <a:avLst/>
              </a:prstGeom>
              <a:noFill/>
            </p:spPr>
            <p:txBody>
              <a:bodyPr wrap="none" rtlCol="1">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𝑐𝑜𝑛𝑡𝑟𝑜𝑙</m:t>
                          </m:r>
                        </m:sub>
                      </m:sSub>
                    </m:oMath>
                  </m:oMathPara>
                </a14:m>
                <a:endParaRPr lang="he-IL" dirty="0"/>
              </a:p>
            </p:txBody>
          </p:sp>
        </mc:Choice>
        <mc:Fallback>
          <p:sp>
            <p:nvSpPr>
              <p:cNvPr id="35" name="TextBox 34">
                <a:extLst>
                  <a:ext uri="{FF2B5EF4-FFF2-40B4-BE49-F238E27FC236}">
                    <a16:creationId xmlns:a16="http://schemas.microsoft.com/office/drawing/2014/main" id="{543C1305-C0BE-4D67-B3A6-AF6FA3D55553}"/>
                  </a:ext>
                </a:extLst>
              </p:cNvPr>
              <p:cNvSpPr txBox="1">
                <a:spLocks noRot="1" noChangeAspect="1" noMove="1" noResize="1" noEditPoints="1" noAdjustHandles="1" noChangeArrowheads="1" noChangeShapeType="1" noTextEdit="1"/>
              </p:cNvSpPr>
              <p:nvPr/>
            </p:nvSpPr>
            <p:spPr>
              <a:xfrm>
                <a:off x="2400390" y="3746032"/>
                <a:ext cx="993284" cy="369332"/>
              </a:xfrm>
              <a:prstGeom prst="rect">
                <a:avLst/>
              </a:prstGeom>
              <a:blipFill>
                <a:blip r:embed="rId8"/>
                <a:stretch>
                  <a:fillRect b="-1667"/>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8C088E28-DC0D-4219-9EC6-59CA743F7BCD}"/>
                  </a:ext>
                </a:extLst>
              </p:cNvPr>
              <p:cNvSpPr txBox="1"/>
              <p:nvPr/>
            </p:nvSpPr>
            <p:spPr>
              <a:xfrm>
                <a:off x="5321916" y="3720581"/>
                <a:ext cx="814967" cy="369332"/>
              </a:xfrm>
              <a:prstGeom prst="rect">
                <a:avLst/>
              </a:prstGeom>
              <a:noFill/>
            </p:spPr>
            <p:txBody>
              <a:bodyPr wrap="none" rtlCol="1">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𝑜𝑢𝑡</m:t>
                          </m:r>
                        </m:sub>
                      </m:sSub>
                    </m:oMath>
                  </m:oMathPara>
                </a14:m>
                <a:endParaRPr lang="he-IL" dirty="0"/>
              </a:p>
            </p:txBody>
          </p:sp>
        </mc:Choice>
        <mc:Fallback>
          <p:sp>
            <p:nvSpPr>
              <p:cNvPr id="36" name="TextBox 35">
                <a:extLst>
                  <a:ext uri="{FF2B5EF4-FFF2-40B4-BE49-F238E27FC236}">
                    <a16:creationId xmlns:a16="http://schemas.microsoft.com/office/drawing/2014/main" id="{8C088E28-DC0D-4219-9EC6-59CA743F7BCD}"/>
                  </a:ext>
                </a:extLst>
              </p:cNvPr>
              <p:cNvSpPr txBox="1">
                <a:spLocks noRot="1" noChangeAspect="1" noMove="1" noResize="1" noEditPoints="1" noAdjustHandles="1" noChangeArrowheads="1" noChangeShapeType="1" noTextEdit="1"/>
              </p:cNvSpPr>
              <p:nvPr/>
            </p:nvSpPr>
            <p:spPr>
              <a:xfrm>
                <a:off x="5321916" y="3720581"/>
                <a:ext cx="814967" cy="369332"/>
              </a:xfrm>
              <a:prstGeom prst="rect">
                <a:avLst/>
              </a:prstGeom>
              <a:blipFill>
                <a:blip r:embed="rId9"/>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543973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7030A0"/>
                </a:solidFill>
              </a:rPr>
              <a:t>Phase noise –Propagation in a PLL or a Synthesizer </a:t>
            </a:r>
          </a:p>
        </p:txBody>
      </p:sp>
      <mc:AlternateContent xmlns:mc="http://schemas.openxmlformats.org/markup-compatibility/2006" xmlns:a14="http://schemas.microsoft.com/office/drawing/2010/main">
        <mc:Choice Requires="a14">
          <p:sp>
            <p:nvSpPr>
              <p:cNvPr id="4" name="Rectangle 3"/>
              <p:cNvSpPr/>
              <p:nvPr/>
            </p:nvSpPr>
            <p:spPr>
              <a:xfrm>
                <a:off x="5110816" y="4572000"/>
                <a:ext cx="3848682" cy="1051378"/>
              </a:xfrm>
              <a:prstGeom prst="rect">
                <a:avLst/>
              </a:prstGeom>
            </p:spPr>
            <p:txBody>
              <a:bodyPr wrap="none">
                <a:spAutoFit/>
              </a:bodyPr>
              <a:lstStyle/>
              <a:p>
                <a:r>
                  <a:rPr lang="en-US" sz="2400" dirty="0"/>
                  <a:t>H(s)=</a:t>
                </a:r>
                <a14:m>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ea typeface="Cambria Math"/>
                              </a:rPr>
                              <m:t>𝜃</m:t>
                            </m:r>
                          </m:e>
                          <m:sub>
                            <m:r>
                              <a:rPr lang="en-US" sz="2400" i="1">
                                <a:latin typeface="Cambria Math"/>
                              </a:rPr>
                              <m:t>𝑜</m:t>
                            </m:r>
                          </m:sub>
                        </m:sSub>
                        <m:r>
                          <a:rPr lang="en-US" sz="2400" i="1">
                            <a:latin typeface="Cambria Math"/>
                          </a:rPr>
                          <m:t>(</m:t>
                        </m:r>
                        <m:r>
                          <a:rPr lang="en-US" sz="2400" i="1">
                            <a:latin typeface="Cambria Math"/>
                          </a:rPr>
                          <m:t>𝑠</m:t>
                        </m:r>
                        <m:r>
                          <a:rPr lang="en-US" sz="2400" i="1">
                            <a:latin typeface="Cambria Math"/>
                          </a:rPr>
                          <m:t>)</m:t>
                        </m:r>
                      </m:num>
                      <m:den>
                        <m:sSub>
                          <m:sSubPr>
                            <m:ctrlPr>
                              <a:rPr lang="en-US" sz="2400" i="1">
                                <a:latin typeface="Cambria Math" panose="02040503050406030204" pitchFamily="18" charset="0"/>
                              </a:rPr>
                            </m:ctrlPr>
                          </m:sSubPr>
                          <m:e>
                            <m:r>
                              <a:rPr lang="en-US" sz="2400" i="1">
                                <a:latin typeface="Cambria Math"/>
                                <a:ea typeface="Cambria Math"/>
                              </a:rPr>
                              <m:t>𝜃</m:t>
                            </m:r>
                          </m:e>
                          <m:sub>
                            <m:r>
                              <a:rPr lang="en-US" sz="2400" i="1">
                                <a:latin typeface="Cambria Math"/>
                              </a:rPr>
                              <m:t>𝑖</m:t>
                            </m:r>
                          </m:sub>
                        </m:sSub>
                        <m:r>
                          <a:rPr lang="en-US" sz="2400" i="1">
                            <a:latin typeface="Cambria Math"/>
                          </a:rPr>
                          <m:t>(</m:t>
                        </m:r>
                        <m:r>
                          <a:rPr lang="en-US" sz="2400" i="1">
                            <a:latin typeface="Cambria Math"/>
                          </a:rPr>
                          <m:t>𝑠</m:t>
                        </m:r>
                        <m:r>
                          <a:rPr lang="en-US" sz="2400" i="1">
                            <a:latin typeface="Cambria Math"/>
                          </a:rPr>
                          <m:t>)</m:t>
                        </m:r>
                      </m:den>
                    </m:f>
                  </m:oMath>
                </a14:m>
                <a:r>
                  <a:rPr lang="en-US" sz="2400" dirty="0"/>
                  <a:t>=</a:t>
                </a:r>
                <a14:m>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a:rPr>
                                  <m:t>𝐾</m:t>
                                </m:r>
                              </m:e>
                              <m:sub>
                                <m:r>
                                  <a:rPr lang="en-US" sz="2400" i="1">
                                    <a:latin typeface="Cambria Math"/>
                                  </a:rPr>
                                  <m:t>𝑃𝐷</m:t>
                                </m:r>
                              </m:sub>
                            </m:sSub>
                            <m:r>
                              <a:rPr lang="en-US" sz="2400" i="1">
                                <a:latin typeface="Cambria Math"/>
                              </a:rPr>
                              <m:t>𝐾</m:t>
                            </m:r>
                          </m:e>
                          <m:sub>
                            <m:r>
                              <a:rPr lang="en-US" sz="2400" i="1">
                                <a:latin typeface="Cambria Math"/>
                              </a:rPr>
                              <m:t>𝑉𝐶𝑂</m:t>
                            </m:r>
                          </m:sub>
                        </m:sSub>
                        <m:r>
                          <a:rPr lang="en-US" sz="2400" b="0" i="1" smtClean="0">
                            <a:latin typeface="Cambria Math"/>
                          </a:rPr>
                          <m:t>𝐹</m:t>
                        </m:r>
                        <m:r>
                          <a:rPr lang="en-US" sz="2400" b="0" i="1" smtClean="0">
                            <a:latin typeface="Cambria Math"/>
                          </a:rPr>
                          <m:t>(</m:t>
                        </m:r>
                        <m:r>
                          <a:rPr lang="en-US" sz="2400" b="0" i="1" smtClean="0">
                            <a:latin typeface="Cambria Math"/>
                          </a:rPr>
                          <m:t>𝑠</m:t>
                        </m:r>
                        <m:r>
                          <a:rPr lang="en-US" sz="2400" b="0" i="1" smtClean="0">
                            <a:latin typeface="Cambria Math"/>
                          </a:rPr>
                          <m:t>)</m:t>
                        </m:r>
                      </m:num>
                      <m:den>
                        <m:r>
                          <a:rPr lang="en-US" sz="2400" b="0" i="1" dirty="0" smtClean="0">
                            <a:latin typeface="Cambria Math"/>
                          </a:rPr>
                          <m:t>𝑠</m:t>
                        </m:r>
                        <m:r>
                          <a:rPr lang="en-US" sz="2400" i="1">
                            <a:latin typeface="Cambria Math"/>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a:rPr>
                                  <m:t>𝐾</m:t>
                                </m:r>
                              </m:e>
                              <m:sub>
                                <m:r>
                                  <a:rPr lang="en-US" sz="2400" i="1">
                                    <a:latin typeface="Cambria Math"/>
                                  </a:rPr>
                                  <m:t>𝑃𝐷</m:t>
                                </m:r>
                              </m:sub>
                            </m:sSub>
                            <m:r>
                              <a:rPr lang="en-US" sz="2400" i="1">
                                <a:latin typeface="Cambria Math"/>
                              </a:rPr>
                              <m:t>𝐾</m:t>
                            </m:r>
                          </m:e>
                          <m:sub>
                            <m:r>
                              <a:rPr lang="en-US" sz="2400" i="1">
                                <a:latin typeface="Cambria Math"/>
                              </a:rPr>
                              <m:t>𝑉𝐶𝑂</m:t>
                            </m:r>
                          </m:sub>
                        </m:sSub>
                        <m:r>
                          <a:rPr lang="en-US" sz="2400" b="0" i="1" smtClean="0">
                            <a:latin typeface="Cambria Math"/>
                          </a:rPr>
                          <m:t>𝐹</m:t>
                        </m:r>
                        <m:r>
                          <a:rPr lang="en-US" sz="2400" b="0" i="1" smtClean="0">
                            <a:latin typeface="Cambria Math"/>
                          </a:rPr>
                          <m:t>(</m:t>
                        </m:r>
                        <m:r>
                          <a:rPr lang="en-US" sz="2400" b="0" i="1" smtClean="0">
                            <a:latin typeface="Cambria Math"/>
                          </a:rPr>
                          <m:t>𝑠</m:t>
                        </m:r>
                        <m:r>
                          <a:rPr lang="en-US" sz="2400" b="0" i="1" smtClean="0">
                            <a:latin typeface="Cambria Math"/>
                          </a:rPr>
                          <m:t>)/</m:t>
                        </m:r>
                        <m:r>
                          <a:rPr lang="en-US" sz="2400" b="0" i="1" smtClean="0">
                            <a:latin typeface="Cambria Math"/>
                          </a:rPr>
                          <m:t>𝑁</m:t>
                        </m:r>
                      </m:den>
                    </m:f>
                  </m:oMath>
                </a14:m>
                <a:endParaRPr lang="en-US" sz="2400" b="0" dirty="0"/>
              </a:p>
              <a:p>
                <a:r>
                  <a:rPr lang="en-US" sz="2400" b="1" i="1" dirty="0">
                    <a:solidFill>
                      <a:srgbClr val="00B050"/>
                    </a:solidFill>
                  </a:rPr>
                  <a:t>Low Pass</a:t>
                </a:r>
              </a:p>
            </p:txBody>
          </p:sp>
        </mc:Choice>
        <mc:Fallback xmlns="">
          <p:sp>
            <p:nvSpPr>
              <p:cNvPr id="4" name="Rectangle 3"/>
              <p:cNvSpPr>
                <a:spLocks noRot="1" noChangeAspect="1" noMove="1" noResize="1" noEditPoints="1" noAdjustHandles="1" noChangeArrowheads="1" noChangeShapeType="1" noTextEdit="1"/>
              </p:cNvSpPr>
              <p:nvPr/>
            </p:nvSpPr>
            <p:spPr>
              <a:xfrm>
                <a:off x="5110816" y="4572000"/>
                <a:ext cx="3848682" cy="1051378"/>
              </a:xfrm>
              <a:prstGeom prst="rect">
                <a:avLst/>
              </a:prstGeom>
              <a:blipFill>
                <a:blip r:embed="rId2"/>
                <a:stretch>
                  <a:fillRect l="-2373" b="-12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82237" y="4675326"/>
                <a:ext cx="4119141" cy="1257845"/>
              </a:xfrm>
              <a:prstGeom prst="rect">
                <a:avLst/>
              </a:prstGeom>
            </p:spPr>
            <p:txBody>
              <a:bodyPr wrap="none">
                <a:spAutoFit/>
              </a:bodyPr>
              <a:lstStyle/>
              <a:p>
                <a:r>
                  <a:rPr lang="en-US" sz="2400" dirty="0"/>
                  <a:t>E(s)=</a:t>
                </a:r>
                <a14:m>
                  <m:oMath xmlns:m="http://schemas.openxmlformats.org/officeDocument/2006/math">
                    <m:f>
                      <m:fPr>
                        <m:ctrlPr>
                          <a:rPr lang="en-US" sz="2400" i="1" smtClean="0">
                            <a:latin typeface="Cambria Math" panose="02040503050406030204" pitchFamily="18" charset="0"/>
                          </a:rPr>
                        </m:ctrlPr>
                      </m:fPr>
                      <m:num>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a:rPr>
                              <m:t>θ</m:t>
                            </m:r>
                          </m:e>
                          <m:sub>
                            <m:r>
                              <a:rPr lang="en-US" sz="2400" i="1">
                                <a:solidFill>
                                  <a:prstClr val="black"/>
                                </a:solidFill>
                                <a:latin typeface="Cambria Math"/>
                              </a:rPr>
                              <m:t>𝑜</m:t>
                            </m:r>
                          </m:sub>
                        </m:sSub>
                      </m:num>
                      <m:den>
                        <m:sSub>
                          <m:sSubPr>
                            <m:ctrlPr>
                              <a:rPr lang="en-US" sz="2400" i="1">
                                <a:latin typeface="Cambria Math" panose="02040503050406030204" pitchFamily="18" charset="0"/>
                              </a:rPr>
                            </m:ctrlPr>
                          </m:sSubPr>
                          <m:e>
                            <m:r>
                              <m:rPr>
                                <m:nor/>
                              </m:rPr>
                              <a:rPr lang="en-US" sz="2400" dirty="0"/>
                              <m:t>ɸ</m:t>
                            </m:r>
                          </m:e>
                          <m:sub>
                            <m:r>
                              <a:rPr lang="en-US" sz="2400" i="1">
                                <a:latin typeface="Cambria Math"/>
                              </a:rPr>
                              <m:t>𝑂</m:t>
                            </m:r>
                          </m:sub>
                        </m:sSub>
                      </m:den>
                    </m:f>
                    <m:r>
                      <a:rPr lang="en-US" sz="2400" b="0" i="1" smtClean="0">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ea typeface="Cambria Math"/>
                              </a:rPr>
                              <m:t>𝜃</m:t>
                            </m:r>
                          </m:e>
                          <m:sub>
                            <m:r>
                              <a:rPr lang="en-US" sz="2400" b="0" i="1" smtClean="0">
                                <a:latin typeface="Cambria Math"/>
                              </a:rPr>
                              <m:t>𝑒</m:t>
                            </m:r>
                          </m:sub>
                        </m:sSub>
                        <m:r>
                          <a:rPr lang="en-US" sz="2400" i="1">
                            <a:latin typeface="Cambria Math"/>
                          </a:rPr>
                          <m:t>(</m:t>
                        </m:r>
                        <m:r>
                          <a:rPr lang="en-US" sz="2400" i="1">
                            <a:latin typeface="Cambria Math"/>
                          </a:rPr>
                          <m:t>𝑠</m:t>
                        </m:r>
                        <m:r>
                          <a:rPr lang="en-US" sz="2400" i="1">
                            <a:latin typeface="Cambria Math"/>
                          </a:rPr>
                          <m:t>)</m:t>
                        </m:r>
                      </m:num>
                      <m:den>
                        <m:sSub>
                          <m:sSubPr>
                            <m:ctrlPr>
                              <a:rPr lang="en-US" sz="2400" i="1">
                                <a:latin typeface="Cambria Math" panose="02040503050406030204" pitchFamily="18" charset="0"/>
                              </a:rPr>
                            </m:ctrlPr>
                          </m:sSubPr>
                          <m:e>
                            <m:r>
                              <a:rPr lang="en-US" sz="2400" i="1">
                                <a:latin typeface="Cambria Math"/>
                                <a:ea typeface="Cambria Math"/>
                              </a:rPr>
                              <m:t>𝜃</m:t>
                            </m:r>
                          </m:e>
                          <m:sub>
                            <m:r>
                              <a:rPr lang="en-US" sz="2400" i="1">
                                <a:latin typeface="Cambria Math"/>
                              </a:rPr>
                              <m:t>𝑖</m:t>
                            </m:r>
                          </m:sub>
                        </m:sSub>
                        <m:r>
                          <a:rPr lang="en-US" sz="2400" i="1">
                            <a:latin typeface="Cambria Math"/>
                          </a:rPr>
                          <m:t>(</m:t>
                        </m:r>
                        <m:r>
                          <a:rPr lang="en-US" sz="2400" i="1">
                            <a:latin typeface="Cambria Math"/>
                          </a:rPr>
                          <m:t>𝑠</m:t>
                        </m:r>
                        <m:r>
                          <a:rPr lang="en-US" sz="2400" i="1">
                            <a:latin typeface="Cambria Math"/>
                          </a:rPr>
                          <m:t>)</m:t>
                        </m:r>
                      </m:den>
                    </m:f>
                  </m:oMath>
                </a14:m>
                <a:r>
                  <a:rPr lang="en-US" sz="2400" dirty="0"/>
                  <a:t>=1-H(s)=</a:t>
                </a:r>
              </a:p>
              <a:p>
                <a:r>
                  <a:rPr lang="en-US" sz="2400" dirty="0"/>
                  <a:t>=</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a:rPr>
                          <m:t>𝑠</m:t>
                        </m:r>
                      </m:num>
                      <m:den>
                        <m:r>
                          <a:rPr lang="en-US" sz="2400" i="1" dirty="0">
                            <a:latin typeface="Cambria Math"/>
                          </a:rPr>
                          <m:t>𝑠</m:t>
                        </m:r>
                        <m:r>
                          <a:rPr lang="en-US" sz="2400" i="1">
                            <a:latin typeface="Cambria Math"/>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a:rPr>
                                  <m:t>𝐾</m:t>
                                </m:r>
                              </m:e>
                              <m:sub>
                                <m:r>
                                  <a:rPr lang="en-US" sz="2400" i="1">
                                    <a:latin typeface="Cambria Math"/>
                                  </a:rPr>
                                  <m:t>𝑃𝐷</m:t>
                                </m:r>
                              </m:sub>
                            </m:sSub>
                            <m:r>
                              <a:rPr lang="en-US" sz="2400" i="1">
                                <a:latin typeface="Cambria Math"/>
                              </a:rPr>
                              <m:t>𝐾</m:t>
                            </m:r>
                          </m:e>
                          <m:sub>
                            <m:r>
                              <a:rPr lang="en-US" sz="2400" i="1">
                                <a:latin typeface="Cambria Math"/>
                              </a:rPr>
                              <m:t>𝑉𝐶𝑂</m:t>
                            </m:r>
                          </m:sub>
                        </m:sSub>
                        <m:r>
                          <a:rPr lang="en-US" sz="2400" i="1">
                            <a:latin typeface="Cambria Math"/>
                          </a:rPr>
                          <m:t>𝐹</m:t>
                        </m:r>
                        <m:r>
                          <a:rPr lang="en-US" sz="2400" i="1">
                            <a:latin typeface="Cambria Math"/>
                          </a:rPr>
                          <m:t>(</m:t>
                        </m:r>
                        <m:r>
                          <a:rPr lang="en-US" sz="2400" i="1">
                            <a:latin typeface="Cambria Math"/>
                          </a:rPr>
                          <m:t>𝑠</m:t>
                        </m:r>
                        <m:r>
                          <a:rPr lang="en-US" sz="2400" i="1">
                            <a:latin typeface="Cambria Math"/>
                          </a:rPr>
                          <m:t>)/</m:t>
                        </m:r>
                        <m:r>
                          <a:rPr lang="en-US" sz="2400" i="1">
                            <a:latin typeface="Cambria Math"/>
                          </a:rPr>
                          <m:t>𝑁</m:t>
                        </m:r>
                      </m:den>
                    </m:f>
                    <m:r>
                      <a:rPr lang="en-US" sz="2400" b="0" i="1" smtClean="0">
                        <a:latin typeface="Cambria Math" panose="02040503050406030204" pitchFamily="18" charset="0"/>
                      </a:rPr>
                      <m:t> </m:t>
                    </m:r>
                    <m:r>
                      <a:rPr lang="en-US" sz="2400" b="1" i="1" smtClean="0">
                        <a:solidFill>
                          <a:srgbClr val="FFC000"/>
                        </a:solidFill>
                        <a:latin typeface="Cambria Math" panose="02040503050406030204" pitchFamily="18" charset="0"/>
                      </a:rPr>
                      <m:t>𝑯𝒊𝒈𝒉</m:t>
                    </m:r>
                    <m:r>
                      <a:rPr lang="en-US" sz="2400" b="1" i="1" smtClean="0">
                        <a:solidFill>
                          <a:srgbClr val="FFC000"/>
                        </a:solidFill>
                        <a:latin typeface="Cambria Math" panose="02040503050406030204" pitchFamily="18" charset="0"/>
                      </a:rPr>
                      <m:t> </m:t>
                    </m:r>
                    <m:r>
                      <a:rPr lang="en-US" sz="2400" b="1" i="1" smtClean="0">
                        <a:solidFill>
                          <a:srgbClr val="FFC000"/>
                        </a:solidFill>
                        <a:latin typeface="Cambria Math" panose="02040503050406030204" pitchFamily="18" charset="0"/>
                      </a:rPr>
                      <m:t>𝑷𝒂𝒔𝒔</m:t>
                    </m:r>
                  </m:oMath>
                </a14:m>
                <a:endParaRPr lang="en-US" sz="2400" b="1" dirty="0"/>
              </a:p>
            </p:txBody>
          </p:sp>
        </mc:Choice>
        <mc:Fallback xmlns="">
          <p:sp>
            <p:nvSpPr>
              <p:cNvPr id="5" name="Rectangle 4"/>
              <p:cNvSpPr>
                <a:spLocks noRot="1" noChangeAspect="1" noMove="1" noResize="1" noEditPoints="1" noAdjustHandles="1" noChangeArrowheads="1" noChangeShapeType="1" noTextEdit="1"/>
              </p:cNvSpPr>
              <p:nvPr/>
            </p:nvSpPr>
            <p:spPr>
              <a:xfrm>
                <a:off x="282237" y="4675326"/>
                <a:ext cx="4119141" cy="1257845"/>
              </a:xfrm>
              <a:prstGeom prst="rect">
                <a:avLst/>
              </a:prstGeom>
              <a:blipFill>
                <a:blip r:embed="rId3"/>
                <a:stretch>
                  <a:fillRect l="-2219" b="-2427"/>
                </a:stretch>
              </a:blipFill>
            </p:spPr>
            <p:txBody>
              <a:bodyPr/>
              <a:lstStyle/>
              <a:p>
                <a:r>
                  <a:rPr lang="en-US">
                    <a:noFill/>
                  </a:rPr>
                  <a:t> </a:t>
                </a:r>
              </a:p>
            </p:txBody>
          </p:sp>
        </mc:Fallback>
      </mc:AlternateContent>
      <p:sp>
        <p:nvSpPr>
          <p:cNvPr id="25" name="Rectangle 24"/>
          <p:cNvSpPr/>
          <p:nvPr/>
        </p:nvSpPr>
        <p:spPr>
          <a:xfrm>
            <a:off x="3569422" y="1851034"/>
            <a:ext cx="1484721" cy="9035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8" name="Straight Arrow Connector 27"/>
          <p:cNvCxnSpPr/>
          <p:nvPr/>
        </p:nvCxnSpPr>
        <p:spPr>
          <a:xfrm>
            <a:off x="2098187" y="2604365"/>
            <a:ext cx="14382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61894" y="2073323"/>
            <a:ext cx="609462" cy="369332"/>
          </a:xfrm>
          <a:prstGeom prst="rect">
            <a:avLst/>
          </a:prstGeom>
          <a:noFill/>
        </p:spPr>
        <p:txBody>
          <a:bodyPr wrap="none" rtlCol="0">
            <a:spAutoFit/>
          </a:bodyPr>
          <a:lstStyle/>
          <a:p>
            <a:pPr algn="ctr"/>
            <a:r>
              <a:rPr lang="en-US" dirty="0"/>
              <a:t>PFD</a:t>
            </a:r>
          </a:p>
        </p:txBody>
      </p:sp>
      <p:sp>
        <p:nvSpPr>
          <p:cNvPr id="32" name="Rectangle 31"/>
          <p:cNvSpPr/>
          <p:nvPr/>
        </p:nvSpPr>
        <p:spPr>
          <a:xfrm>
            <a:off x="6490843" y="1959887"/>
            <a:ext cx="967536"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err="1"/>
              <a:t>vco</a:t>
            </a:r>
            <a:endParaRPr lang="en-US" sz="2800" dirty="0"/>
          </a:p>
        </p:txBody>
      </p:sp>
      <p:cxnSp>
        <p:nvCxnSpPr>
          <p:cNvPr id="33" name="Straight Arrow Connector 32"/>
          <p:cNvCxnSpPr/>
          <p:nvPr/>
        </p:nvCxnSpPr>
        <p:spPr>
          <a:xfrm>
            <a:off x="8115300" y="2284089"/>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8435326" y="2009268"/>
                <a:ext cx="497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l-GR" i="1" smtClean="0">
                              <a:solidFill>
                                <a:prstClr val="black"/>
                              </a:solidFill>
                              <a:latin typeface="Cambria Math"/>
                            </a:rPr>
                            <m:t>θ</m:t>
                          </m:r>
                        </m:e>
                        <m:sub>
                          <m:r>
                            <a:rPr lang="en-US" i="1">
                              <a:solidFill>
                                <a:prstClr val="black"/>
                              </a:solidFill>
                              <a:latin typeface="Cambria Math"/>
                            </a:rPr>
                            <m:t>𝑜</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8435326" y="2009268"/>
                <a:ext cx="497700" cy="369332"/>
              </a:xfrm>
              <a:prstGeom prst="rect">
                <a:avLst/>
              </a:prstGeom>
              <a:blipFill rotWithShape="1">
                <a:blip r:embed="rId4"/>
                <a:stretch>
                  <a:fillRect/>
                </a:stretch>
              </a:blipFill>
            </p:spPr>
            <p:txBody>
              <a:bodyPr/>
              <a:lstStyle/>
              <a:p>
                <a:r>
                  <a:rPr lang="en-US">
                    <a:noFill/>
                  </a:rPr>
                  <a:t> </a:t>
                </a:r>
              </a:p>
            </p:txBody>
          </p:sp>
        </mc:Fallback>
      </mc:AlternateContent>
      <p:cxnSp>
        <p:nvCxnSpPr>
          <p:cNvPr id="36" name="Straight Connector 35"/>
          <p:cNvCxnSpPr/>
          <p:nvPr/>
        </p:nvCxnSpPr>
        <p:spPr>
          <a:xfrm>
            <a:off x="8569749" y="2282453"/>
            <a:ext cx="0" cy="1772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098187" y="2604365"/>
            <a:ext cx="0" cy="145084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483157" y="2001208"/>
            <a:ext cx="737556" cy="6031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9" name="TextBox 38"/>
          <p:cNvSpPr txBox="1"/>
          <p:nvPr/>
        </p:nvSpPr>
        <p:spPr>
          <a:xfrm>
            <a:off x="5537330" y="2118121"/>
            <a:ext cx="583814" cy="369332"/>
          </a:xfrm>
          <a:prstGeom prst="rect">
            <a:avLst/>
          </a:prstGeom>
          <a:noFill/>
        </p:spPr>
        <p:txBody>
          <a:bodyPr wrap="none" rtlCol="0">
            <a:spAutoFit/>
          </a:bodyPr>
          <a:lstStyle/>
          <a:p>
            <a:pPr algn="ctr"/>
            <a:r>
              <a:rPr lang="en-US" dirty="0"/>
              <a:t>F(s)</a:t>
            </a:r>
          </a:p>
        </p:txBody>
      </p:sp>
      <p:cxnSp>
        <p:nvCxnSpPr>
          <p:cNvPr id="42" name="Straight Arrow Connector 41"/>
          <p:cNvCxnSpPr/>
          <p:nvPr/>
        </p:nvCxnSpPr>
        <p:spPr>
          <a:xfrm flipH="1">
            <a:off x="2098187" y="4055205"/>
            <a:ext cx="64715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7734300" y="2133740"/>
            <a:ext cx="381000" cy="355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a:endCxn id="59" idx="0"/>
          </p:cNvCxnSpPr>
          <p:nvPr/>
        </p:nvCxnSpPr>
        <p:spPr>
          <a:xfrm>
            <a:off x="7924800" y="1676400"/>
            <a:ext cx="0" cy="457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3"/>
          </p:cNvCxnSpPr>
          <p:nvPr/>
        </p:nvCxnSpPr>
        <p:spPr>
          <a:xfrm>
            <a:off x="7458379" y="2302787"/>
            <a:ext cx="275921" cy="35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7617316" y="1343055"/>
                <a:ext cx="5702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l-GR" i="1" dirty="0" smtClean="0">
                              <a:latin typeface="Cambria Math"/>
                            </a:rPr>
                            <m:t>Φ</m:t>
                          </m:r>
                        </m:e>
                        <m:sub>
                          <m:r>
                            <a:rPr lang="en-US" b="0" i="1" smtClean="0">
                              <a:latin typeface="Cambria Math"/>
                            </a:rPr>
                            <m:t>𝑂</m:t>
                          </m:r>
                        </m:sub>
                      </m:sSub>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7617316" y="1343055"/>
                <a:ext cx="570221" cy="369332"/>
              </a:xfrm>
              <a:prstGeom prst="rect">
                <a:avLst/>
              </a:prstGeom>
              <a:blipFill rotWithShape="1">
                <a:blip r:embed="rId5"/>
                <a:stretch>
                  <a:fillRect/>
                </a:stretch>
              </a:blipFill>
            </p:spPr>
            <p:txBody>
              <a:bodyPr/>
              <a:lstStyle/>
              <a:p>
                <a:r>
                  <a:rPr lang="en-US">
                    <a:noFill/>
                  </a:rPr>
                  <a:t> </a:t>
                </a:r>
              </a:p>
            </p:txBody>
          </p:sp>
        </mc:Fallback>
      </mc:AlternateContent>
      <p:cxnSp>
        <p:nvCxnSpPr>
          <p:cNvPr id="68" name="Straight Arrow Connector 67"/>
          <p:cNvCxnSpPr>
            <a:stCxn id="38" idx="3"/>
            <a:endCxn id="32" idx="1"/>
          </p:cNvCxnSpPr>
          <p:nvPr/>
        </p:nvCxnSpPr>
        <p:spPr>
          <a:xfrm>
            <a:off x="6220713" y="2302787"/>
            <a:ext cx="2701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25" idx="3"/>
            <a:endCxn id="38" idx="1"/>
          </p:cNvCxnSpPr>
          <p:nvPr/>
        </p:nvCxnSpPr>
        <p:spPr>
          <a:xfrm>
            <a:off x="5054143" y="2302787"/>
            <a:ext cx="42901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100539" y="2151557"/>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2719539" y="2001208"/>
            <a:ext cx="381000" cy="355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p:cNvCxnSpPr>
            <a:endCxn id="88" idx="0"/>
          </p:cNvCxnSpPr>
          <p:nvPr/>
        </p:nvCxnSpPr>
        <p:spPr>
          <a:xfrm>
            <a:off x="2910039" y="1543868"/>
            <a:ext cx="0" cy="457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99" idx="3"/>
            <a:endCxn id="88" idx="2"/>
          </p:cNvCxnSpPr>
          <p:nvPr/>
        </p:nvCxnSpPr>
        <p:spPr>
          <a:xfrm flipV="1">
            <a:off x="2286000" y="2178731"/>
            <a:ext cx="433539" cy="5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p:cNvSpPr txBox="1"/>
              <p:nvPr/>
            </p:nvSpPr>
            <p:spPr>
              <a:xfrm>
                <a:off x="2861631" y="1359202"/>
                <a:ext cx="5329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nor/>
                            </m:rPr>
                            <a:rPr lang="en-US" dirty="0"/>
                            <m:t>ɸ</m:t>
                          </m:r>
                        </m:e>
                        <m:sub>
                          <m:r>
                            <a:rPr lang="en-US" b="0" i="1" smtClean="0">
                              <a:latin typeface="Cambria Math"/>
                            </a:rPr>
                            <m:t>𝑐</m:t>
                          </m:r>
                        </m:sub>
                      </m:sSub>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2861631" y="1359202"/>
                <a:ext cx="532966" cy="369332"/>
              </a:xfrm>
              <a:prstGeom prst="rect">
                <a:avLst/>
              </a:prstGeom>
              <a:blipFill rotWithShape="1">
                <a:blip r:embed="rId6"/>
                <a:stretch>
                  <a:fillRect b="-8197"/>
                </a:stretch>
              </a:blipFill>
            </p:spPr>
            <p:txBody>
              <a:bodyPr/>
              <a:lstStyle/>
              <a:p>
                <a:r>
                  <a:rPr lang="en-US">
                    <a:noFill/>
                  </a:rPr>
                  <a:t> </a:t>
                </a:r>
              </a:p>
            </p:txBody>
          </p:sp>
        </mc:Fallback>
      </mc:AlternateContent>
      <p:sp>
        <p:nvSpPr>
          <p:cNvPr id="95" name="Rectangle 94"/>
          <p:cNvSpPr/>
          <p:nvPr/>
        </p:nvSpPr>
        <p:spPr>
          <a:xfrm>
            <a:off x="5504663" y="3768036"/>
            <a:ext cx="967536"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1/N</a:t>
            </a:r>
          </a:p>
        </p:txBody>
      </p:sp>
      <p:sp>
        <p:nvSpPr>
          <p:cNvPr id="99" name="Rectangle 98"/>
          <p:cNvSpPr/>
          <p:nvPr/>
        </p:nvSpPr>
        <p:spPr>
          <a:xfrm>
            <a:off x="152400" y="1836377"/>
            <a:ext cx="2133600"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REFERENCE</a:t>
            </a:r>
          </a:p>
        </p:txBody>
      </p:sp>
      <mc:AlternateContent xmlns:mc="http://schemas.openxmlformats.org/markup-compatibility/2006" xmlns:a14="http://schemas.microsoft.com/office/drawing/2010/main">
        <mc:Choice Requires="a14">
          <p:sp>
            <p:nvSpPr>
              <p:cNvPr id="115" name="Rectangle 114"/>
              <p:cNvSpPr/>
              <p:nvPr/>
            </p:nvSpPr>
            <p:spPr>
              <a:xfrm>
                <a:off x="2193855" y="1775221"/>
                <a:ext cx="459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l-GR" i="1">
                              <a:solidFill>
                                <a:prstClr val="black"/>
                              </a:solidFill>
                              <a:latin typeface="Cambria Math"/>
                            </a:rPr>
                            <m:t>θ</m:t>
                          </m:r>
                        </m:e>
                        <m:sub>
                          <m:r>
                            <a:rPr lang="en-US" b="0" i="1" smtClean="0">
                              <a:solidFill>
                                <a:prstClr val="black"/>
                              </a:solidFill>
                              <a:latin typeface="Cambria Math"/>
                            </a:rPr>
                            <m:t>𝑖</m:t>
                          </m:r>
                        </m:sub>
                      </m:sSub>
                    </m:oMath>
                  </m:oMathPara>
                </a14:m>
                <a:endParaRPr lang="en-US" dirty="0"/>
              </a:p>
            </p:txBody>
          </p:sp>
        </mc:Choice>
        <mc:Fallback xmlns="">
          <p:sp>
            <p:nvSpPr>
              <p:cNvPr id="115" name="Rectangle 114"/>
              <p:cNvSpPr>
                <a:spLocks noRot="1" noChangeAspect="1" noMove="1" noResize="1" noEditPoints="1" noAdjustHandles="1" noChangeArrowheads="1" noChangeShapeType="1" noTextEdit="1"/>
              </p:cNvSpPr>
              <p:nvPr/>
            </p:nvSpPr>
            <p:spPr>
              <a:xfrm>
                <a:off x="2193855" y="1775221"/>
                <a:ext cx="459677"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p:cNvSpPr/>
              <p:nvPr/>
            </p:nvSpPr>
            <p:spPr>
              <a:xfrm>
                <a:off x="3020992" y="1748789"/>
                <a:ext cx="459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l-GR" i="1">
                              <a:solidFill>
                                <a:prstClr val="black"/>
                              </a:solidFill>
                              <a:latin typeface="Cambria Math"/>
                            </a:rPr>
                            <m:t>θ</m:t>
                          </m:r>
                        </m:e>
                        <m:sub>
                          <m:r>
                            <a:rPr lang="en-US" b="0" i="1" smtClean="0">
                              <a:solidFill>
                                <a:prstClr val="black"/>
                              </a:solidFill>
                              <a:latin typeface="Cambria Math"/>
                            </a:rPr>
                            <m:t>𝑖</m:t>
                          </m:r>
                        </m:sub>
                      </m:sSub>
                    </m:oMath>
                  </m:oMathPara>
                </a14:m>
                <a:endParaRPr lang="en-US" dirty="0"/>
              </a:p>
            </p:txBody>
          </p:sp>
        </mc:Choice>
        <mc:Fallback xmlns="">
          <p:sp>
            <p:nvSpPr>
              <p:cNvPr id="116" name="Rectangle 115"/>
              <p:cNvSpPr>
                <a:spLocks noRot="1" noChangeAspect="1" noMove="1" noResize="1" noEditPoints="1" noAdjustHandles="1" noChangeArrowheads="1" noChangeShapeType="1" noTextEdit="1"/>
              </p:cNvSpPr>
              <p:nvPr/>
            </p:nvSpPr>
            <p:spPr>
              <a:xfrm>
                <a:off x="3020992" y="1748789"/>
                <a:ext cx="459677"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p:cNvSpPr/>
              <p:nvPr/>
            </p:nvSpPr>
            <p:spPr>
              <a:xfrm>
                <a:off x="3634042" y="5943600"/>
                <a:ext cx="5337551" cy="690382"/>
              </a:xfrm>
              <a:prstGeom prst="rect">
                <a:avLst/>
              </a:prstGeom>
            </p:spPr>
            <p:txBody>
              <a:bodyPr wrap="none">
                <a:spAutoFit/>
              </a:bodyPr>
              <a:lstStyle/>
              <a:p>
                <a14:m>
                  <m:oMath xmlns:m="http://schemas.openxmlformats.org/officeDocument/2006/math">
                    <m:sSub>
                      <m:sSubPr>
                        <m:ctrlPr>
                          <a:rPr lang="en-US" sz="2400" i="1" smtClean="0">
                            <a:solidFill>
                              <a:prstClr val="black"/>
                            </a:solidFill>
                            <a:latin typeface="Cambria Math" panose="02040503050406030204" pitchFamily="18" charset="0"/>
                          </a:rPr>
                        </m:ctrlPr>
                      </m:sSubPr>
                      <m:e>
                        <m:r>
                          <m:rPr>
                            <m:sty m:val="p"/>
                          </m:rPr>
                          <a:rPr lang="el-GR" sz="2400" i="1">
                            <a:solidFill>
                              <a:prstClr val="black"/>
                            </a:solidFill>
                            <a:latin typeface="Cambria Math"/>
                          </a:rPr>
                          <m:t>θ</m:t>
                        </m:r>
                      </m:e>
                      <m:sub>
                        <m:r>
                          <a:rPr lang="en-US" sz="2400" i="1">
                            <a:solidFill>
                              <a:prstClr val="black"/>
                            </a:solidFill>
                            <a:latin typeface="Cambria Math"/>
                          </a:rPr>
                          <m:t>𝑜</m:t>
                        </m:r>
                      </m:sub>
                    </m:sSub>
                  </m:oMath>
                </a14:m>
                <a:r>
                  <a:rPr lang="en-US" sz="2400" dirty="0"/>
                  <a:t>=</a:t>
                </a:r>
                <a14:m>
                  <m:oMath xmlns:m="http://schemas.openxmlformats.org/officeDocument/2006/math">
                    <m:sSub>
                      <m:sSubPr>
                        <m:ctrlPr>
                          <a:rPr lang="en-US" sz="2400" i="1" dirty="0" smtClean="0">
                            <a:latin typeface="Cambria Math" panose="02040503050406030204" pitchFamily="18" charset="0"/>
                          </a:rPr>
                        </m:ctrlPr>
                      </m:sSubPr>
                      <m:e>
                        <m:r>
                          <m:rPr>
                            <m:sty m:val="p"/>
                          </m:rPr>
                          <a:rPr lang="el-GR" sz="2400" i="1" dirty="0" smtClean="0">
                            <a:latin typeface="Cambria Math"/>
                          </a:rPr>
                          <m:t>θ</m:t>
                        </m:r>
                      </m:e>
                      <m:sub>
                        <m:r>
                          <a:rPr lang="en-US" sz="2400" b="0" i="1" dirty="0" smtClean="0">
                            <a:latin typeface="Cambria Math"/>
                          </a:rPr>
                          <m:t>𝑖</m:t>
                        </m:r>
                      </m:sub>
                    </m:sSub>
                  </m:oMath>
                </a14:m>
                <a:r>
                  <a:rPr lang="en-US" sz="2400" dirty="0"/>
                  <a:t>H(s)+</a:t>
                </a:r>
                <a14:m>
                  <m:oMath xmlns:m="http://schemas.openxmlformats.org/officeDocument/2006/math">
                    <m:sSub>
                      <m:sSubPr>
                        <m:ctrlPr>
                          <a:rPr lang="en-US" sz="2400" i="1">
                            <a:latin typeface="Cambria Math" panose="02040503050406030204" pitchFamily="18" charset="0"/>
                          </a:rPr>
                        </m:ctrlPr>
                      </m:sSubPr>
                      <m:e>
                        <m:r>
                          <m:rPr>
                            <m:nor/>
                          </m:rPr>
                          <a:rPr lang="en-US" sz="2400" dirty="0"/>
                          <m:t>ɸ</m:t>
                        </m:r>
                      </m:e>
                      <m:sub>
                        <m:r>
                          <a:rPr lang="en-US" sz="2400" i="1">
                            <a:latin typeface="Cambria Math"/>
                          </a:rPr>
                          <m:t>𝑂</m:t>
                        </m:r>
                      </m:sub>
                    </m:sSub>
                  </m:oMath>
                </a14:m>
                <a:r>
                  <a:rPr lang="en-US" sz="2400" dirty="0"/>
                  <a:t>E(s)=</a:t>
                </a:r>
                <a14:m>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a:rPr>
                                  <m:t>𝐾</m:t>
                                </m:r>
                              </m:e>
                              <m:sub>
                                <m:r>
                                  <a:rPr lang="en-US" sz="2400" i="1">
                                    <a:latin typeface="Cambria Math"/>
                                  </a:rPr>
                                  <m:t>𝑃𝐷</m:t>
                                </m:r>
                              </m:sub>
                            </m:sSub>
                            <m:r>
                              <a:rPr lang="en-US" sz="2400" i="1">
                                <a:latin typeface="Cambria Math"/>
                              </a:rPr>
                              <m:t>𝐾</m:t>
                            </m:r>
                          </m:e>
                          <m:sub>
                            <m:r>
                              <a:rPr lang="en-US" sz="2400" i="1">
                                <a:latin typeface="Cambria Math"/>
                              </a:rPr>
                              <m:t>𝑉𝐶𝑂</m:t>
                            </m:r>
                          </m:sub>
                        </m:sSub>
                        <m:r>
                          <a:rPr lang="en-US" sz="2400" i="1">
                            <a:latin typeface="Cambria Math"/>
                          </a:rPr>
                          <m:t>𝐹</m:t>
                        </m:r>
                        <m:d>
                          <m:dPr>
                            <m:ctrlPr>
                              <a:rPr lang="en-US" sz="2400" i="1">
                                <a:latin typeface="Cambria Math" panose="02040503050406030204" pitchFamily="18" charset="0"/>
                              </a:rPr>
                            </m:ctrlPr>
                          </m:dPr>
                          <m:e>
                            <m:r>
                              <a:rPr lang="en-US" sz="2400" i="1">
                                <a:latin typeface="Cambria Math"/>
                              </a:rPr>
                              <m:t>𝑠</m:t>
                            </m:r>
                          </m:e>
                        </m:d>
                        <m:sSub>
                          <m:sSubPr>
                            <m:ctrlPr>
                              <a:rPr lang="en-US" sz="2400" i="1">
                                <a:latin typeface="Cambria Math" panose="02040503050406030204" pitchFamily="18" charset="0"/>
                              </a:rPr>
                            </m:ctrlPr>
                          </m:sSubPr>
                          <m:e>
                            <m:r>
                              <a:rPr lang="en-US" sz="2400" i="1">
                                <a:latin typeface="Cambria Math"/>
                                <a:ea typeface="Cambria Math"/>
                              </a:rPr>
                              <m:t>𝜃</m:t>
                            </m:r>
                          </m:e>
                          <m:sub>
                            <m:r>
                              <a:rPr lang="en-US" sz="2400" i="1">
                                <a:latin typeface="Cambria Math"/>
                              </a:rPr>
                              <m:t>𝑖</m:t>
                            </m:r>
                          </m:sub>
                        </m:sSub>
                        <m:r>
                          <a:rPr lang="en-US" sz="2400" b="0" i="1" smtClean="0">
                            <a:latin typeface="Cambria Math"/>
                          </a:rPr>
                          <m:t>+</m:t>
                        </m:r>
                        <m:r>
                          <a:rPr lang="en-US" sz="2400" b="0" i="1" smtClean="0">
                            <a:latin typeface="Cambria Math"/>
                          </a:rPr>
                          <m:t>𝑠</m:t>
                        </m:r>
                        <m:sSub>
                          <m:sSubPr>
                            <m:ctrlPr>
                              <a:rPr lang="en-US" sz="2400" i="1">
                                <a:latin typeface="Cambria Math" panose="02040503050406030204" pitchFamily="18" charset="0"/>
                              </a:rPr>
                            </m:ctrlPr>
                          </m:sSubPr>
                          <m:e>
                            <m:r>
                              <m:rPr>
                                <m:sty m:val="p"/>
                              </m:rPr>
                              <a:rPr lang="el-GR" sz="2400" i="1" dirty="0" smtClean="0">
                                <a:latin typeface="Cambria Math"/>
                              </a:rPr>
                              <m:t>Φ</m:t>
                            </m:r>
                          </m:e>
                          <m:sub>
                            <m:r>
                              <a:rPr lang="en-US" sz="2400" i="1">
                                <a:latin typeface="Cambria Math"/>
                              </a:rPr>
                              <m:t>𝑂</m:t>
                            </m:r>
                          </m:sub>
                        </m:sSub>
                      </m:num>
                      <m:den>
                        <m:r>
                          <a:rPr lang="en-US" sz="2400" i="1" dirty="0">
                            <a:latin typeface="Cambria Math"/>
                          </a:rPr>
                          <m:t>𝑠</m:t>
                        </m:r>
                        <m:r>
                          <a:rPr lang="en-US" sz="2400" i="1">
                            <a:latin typeface="Cambria Math"/>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a:rPr>
                                  <m:t>𝐾</m:t>
                                </m:r>
                              </m:e>
                              <m:sub>
                                <m:r>
                                  <a:rPr lang="en-US" sz="2400" i="1">
                                    <a:latin typeface="Cambria Math"/>
                                  </a:rPr>
                                  <m:t>𝑃𝐷</m:t>
                                </m:r>
                              </m:sub>
                            </m:sSub>
                            <m:r>
                              <a:rPr lang="en-US" sz="2400" i="1">
                                <a:latin typeface="Cambria Math"/>
                              </a:rPr>
                              <m:t>𝐾</m:t>
                            </m:r>
                          </m:e>
                          <m:sub>
                            <m:r>
                              <a:rPr lang="en-US" sz="2400" i="1">
                                <a:latin typeface="Cambria Math"/>
                              </a:rPr>
                              <m:t>𝑉𝐶𝑂</m:t>
                            </m:r>
                          </m:sub>
                        </m:sSub>
                        <m:r>
                          <a:rPr lang="en-US" sz="2400" i="1">
                            <a:latin typeface="Cambria Math"/>
                          </a:rPr>
                          <m:t>𝐹</m:t>
                        </m:r>
                        <m:r>
                          <a:rPr lang="en-US" sz="2400" i="1">
                            <a:latin typeface="Cambria Math"/>
                          </a:rPr>
                          <m:t>(</m:t>
                        </m:r>
                        <m:r>
                          <a:rPr lang="en-US" sz="2400" i="1">
                            <a:latin typeface="Cambria Math"/>
                          </a:rPr>
                          <m:t>𝑠</m:t>
                        </m:r>
                        <m:r>
                          <a:rPr lang="en-US" sz="2400" i="1">
                            <a:latin typeface="Cambria Math"/>
                          </a:rPr>
                          <m:t>)/</m:t>
                        </m:r>
                        <m:r>
                          <a:rPr lang="en-US" sz="2400" i="1">
                            <a:latin typeface="Cambria Math"/>
                          </a:rPr>
                          <m:t>𝑁</m:t>
                        </m:r>
                      </m:den>
                    </m:f>
                  </m:oMath>
                </a14:m>
                <a:endParaRPr lang="en-US" sz="2400" dirty="0"/>
              </a:p>
            </p:txBody>
          </p:sp>
        </mc:Choice>
        <mc:Fallback xmlns="">
          <p:sp>
            <p:nvSpPr>
              <p:cNvPr id="117" name="Rectangle 116"/>
              <p:cNvSpPr>
                <a:spLocks noRot="1" noChangeAspect="1" noMove="1" noResize="1" noEditPoints="1" noAdjustHandles="1" noChangeArrowheads="1" noChangeShapeType="1" noTextEdit="1"/>
              </p:cNvSpPr>
              <p:nvPr/>
            </p:nvSpPr>
            <p:spPr>
              <a:xfrm>
                <a:off x="3634042" y="5943600"/>
                <a:ext cx="5337551" cy="690382"/>
              </a:xfrm>
              <a:prstGeom prst="rect">
                <a:avLst/>
              </a:prstGeom>
              <a:blipFill rotWithShape="1">
                <a:blip r:embed="rId9"/>
                <a:stretch>
                  <a:fillRect b="-5310"/>
                </a:stretch>
              </a:blipFill>
            </p:spPr>
            <p:txBody>
              <a:bodyPr/>
              <a:lstStyle/>
              <a:p>
                <a:r>
                  <a:rPr lang="en-US">
                    <a:noFill/>
                  </a:rPr>
                  <a:t> </a:t>
                </a:r>
              </a:p>
            </p:txBody>
          </p:sp>
        </mc:Fallback>
      </mc:AlternateContent>
      <p:sp>
        <p:nvSpPr>
          <p:cNvPr id="119" name="Content Placeholder 1"/>
          <p:cNvSpPr txBox="1">
            <a:spLocks/>
          </p:cNvSpPr>
          <p:nvPr/>
        </p:nvSpPr>
        <p:spPr>
          <a:xfrm>
            <a:off x="286578" y="4254261"/>
            <a:ext cx="8229600" cy="80467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dirty="0"/>
              <a:t>By superposition of noises: </a:t>
            </a:r>
          </a:p>
        </p:txBody>
      </p:sp>
      <p:sp>
        <p:nvSpPr>
          <p:cNvPr id="7" name="Content Placeholder 6">
            <a:extLst>
              <a:ext uri="{FF2B5EF4-FFF2-40B4-BE49-F238E27FC236}">
                <a16:creationId xmlns:a16="http://schemas.microsoft.com/office/drawing/2014/main" id="{9023A0B6-94DB-4466-824E-4465ED34619D}"/>
              </a:ext>
            </a:extLst>
          </p:cNvPr>
          <p:cNvSpPr>
            <a:spLocks noGrp="1"/>
          </p:cNvSpPr>
          <p:nvPr>
            <p:ph idx="1"/>
          </p:nvPr>
        </p:nvSpPr>
        <p:spPr>
          <a:xfrm>
            <a:off x="457200" y="1505055"/>
            <a:ext cx="8229600" cy="4133746"/>
          </a:xfrm>
        </p:spPr>
        <p:txBody>
          <a:bodyPr/>
          <a:lstStyle/>
          <a:p>
            <a:r>
              <a:rPr lang="en-US" dirty="0"/>
              <a:t> </a:t>
            </a:r>
            <a:endParaRPr lang="he-IL" dirty="0"/>
          </a:p>
        </p:txBody>
      </p:sp>
    </p:spTree>
    <p:extLst>
      <p:ext uri="{BB962C8B-B14F-4D97-AF65-F5344CB8AC3E}">
        <p14:creationId xmlns:p14="http://schemas.microsoft.com/office/powerpoint/2010/main" val="22361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500324" y="1524000"/>
                <a:ext cx="8229600" cy="957072"/>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sSub>
                          <m:sSubPr>
                            <m:ctrlPr>
                              <a:rPr lang="en-US" i="1" smtClean="0">
                                <a:latin typeface="Cambria Math" panose="02040503050406030204" pitchFamily="18" charset="0"/>
                              </a:rPr>
                            </m:ctrlPr>
                          </m:sSubPr>
                          <m:e>
                            <m:r>
                              <m:rPr>
                                <m:sty m:val="p"/>
                              </m:rPr>
                              <a:rPr lang="el-GR" i="1" smtClean="0">
                                <a:latin typeface="Cambria Math"/>
                              </a:rPr>
                              <m:t>θ</m:t>
                            </m:r>
                          </m:e>
                          <m:sub>
                            <m:r>
                              <a:rPr lang="en-US" b="0" i="1" smtClean="0">
                                <a:latin typeface="Cambria Math"/>
                              </a:rPr>
                              <m:t>𝑜</m:t>
                            </m:r>
                          </m:sub>
                        </m:sSub>
                      </m:sub>
                    </m:sSub>
                  </m:oMath>
                </a14:m>
                <a:r>
                  <a:rPr lang="en-US" dirty="0"/>
                  <a:t>(</a:t>
                </a:r>
                <a:r>
                  <a:rPr lang="en-US" dirty="0">
                    <a:latin typeface="Cambria Math"/>
                    <a:ea typeface="Cambria Math"/>
                  </a:rPr>
                  <a:t>𝑓</a:t>
                </a:r>
                <a:r>
                  <a:rPr lang="en-US" dirty="0"/>
                  <a:t>)=</a:t>
                </a:r>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a:rPr>
                              <m:t>𝐻</m:t>
                            </m:r>
                            <m:r>
                              <a:rPr lang="en-US" i="1">
                                <a:latin typeface="Cambria Math"/>
                              </a:rPr>
                              <m:t>(</m:t>
                            </m:r>
                            <m:r>
                              <a:rPr lang="en-US" i="1">
                                <a:latin typeface="Cambria Math"/>
                                <a:ea typeface="Cambria Math"/>
                              </a:rPr>
                              <m:t>𝑓</m:t>
                            </m:r>
                            <m:r>
                              <a:rPr lang="en-US" i="1">
                                <a:latin typeface="Cambria Math"/>
                                <a:ea typeface="Cambria Math"/>
                              </a:rPr>
                              <m:t>)</m:t>
                            </m:r>
                          </m:e>
                        </m:d>
                      </m:e>
                      <m:sup>
                        <m:r>
                          <a:rPr lang="en-US" b="0" i="1" smtClean="0">
                            <a:latin typeface="Cambria Math"/>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rPr>
                          <m:t>𝑆</m:t>
                        </m:r>
                      </m:e>
                      <m:sub>
                        <m:sSub>
                          <m:sSubPr>
                            <m:ctrlPr>
                              <a:rPr lang="en-US" i="1">
                                <a:latin typeface="Cambria Math" panose="02040503050406030204" pitchFamily="18" charset="0"/>
                              </a:rPr>
                            </m:ctrlPr>
                          </m:sSubPr>
                          <m:e>
                            <m:r>
                              <m:rPr>
                                <m:sty m:val="p"/>
                              </m:rPr>
                              <a:rPr lang="el-GR" i="1" smtClean="0">
                                <a:latin typeface="Cambria Math"/>
                              </a:rPr>
                              <m:t>ϕ</m:t>
                            </m:r>
                          </m:e>
                          <m:sub>
                            <m:r>
                              <a:rPr lang="en-US" b="0" i="1" smtClean="0">
                                <a:latin typeface="Cambria Math"/>
                              </a:rPr>
                              <m:t>𝑐</m:t>
                            </m:r>
                          </m:sub>
                        </m:sSub>
                      </m:sub>
                    </m:sSub>
                  </m:oMath>
                </a14:m>
                <a:r>
                  <a:rPr lang="en-US" dirty="0"/>
                  <a:t>(</a:t>
                </a:r>
                <a:r>
                  <a:rPr lang="en-US" dirty="0">
                    <a:latin typeface="Cambria Math"/>
                    <a:ea typeface="Cambria Math"/>
                  </a:rPr>
                  <a:t>𝑓)+</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a:rPr>
                              <m:t>𝐸</m:t>
                            </m:r>
                            <m:r>
                              <a:rPr lang="en-US" i="1">
                                <a:latin typeface="Cambria Math"/>
                              </a:rPr>
                              <m:t>(</m:t>
                            </m:r>
                            <m:r>
                              <a:rPr lang="en-US" i="1">
                                <a:latin typeface="Cambria Math"/>
                                <a:ea typeface="Cambria Math"/>
                              </a:rPr>
                              <m:t>𝑓</m:t>
                            </m:r>
                            <m:r>
                              <a:rPr lang="en-US" i="1">
                                <a:latin typeface="Cambria Math"/>
                                <a:ea typeface="Cambria Math"/>
                              </a:rPr>
                              <m:t>)</m:t>
                            </m:r>
                          </m:e>
                        </m:d>
                      </m:e>
                      <m:sup>
                        <m:r>
                          <a:rPr lang="en-US" i="1">
                            <a:latin typeface="Cambria Math"/>
                          </a:rPr>
                          <m:t>2</m:t>
                        </m:r>
                      </m:sup>
                    </m:sSup>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rPr>
                          <m:t>𝑆</m:t>
                        </m:r>
                      </m:e>
                      <m:sub>
                        <m:sSub>
                          <m:sSubPr>
                            <m:ctrlPr>
                              <a:rPr lang="en-US" i="1">
                                <a:latin typeface="Cambria Math" panose="02040503050406030204" pitchFamily="18" charset="0"/>
                              </a:rPr>
                            </m:ctrlPr>
                          </m:sSubPr>
                          <m:e>
                            <m:r>
                              <m:rPr>
                                <m:sty m:val="p"/>
                              </m:rPr>
                              <a:rPr lang="el-GR" i="1">
                                <a:latin typeface="Cambria Math"/>
                              </a:rPr>
                              <m:t>ϕ</m:t>
                            </m:r>
                          </m:e>
                          <m:sub>
                            <m:r>
                              <a:rPr lang="en-US" b="0" i="1" smtClean="0">
                                <a:latin typeface="Cambria Math"/>
                              </a:rPr>
                              <m:t>𝑜</m:t>
                            </m:r>
                          </m:sub>
                        </m:sSub>
                      </m:sub>
                    </m:sSub>
                  </m:oMath>
                </a14:m>
                <a:r>
                  <a:rPr lang="en-US" dirty="0"/>
                  <a:t>(</a:t>
                </a:r>
                <a:r>
                  <a:rPr lang="en-US" dirty="0">
                    <a:latin typeface="Cambria Math"/>
                    <a:ea typeface="Cambria Math"/>
                  </a:rPr>
                  <a:t>𝑓)</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500324" y="1524000"/>
                <a:ext cx="8229600" cy="957072"/>
              </a:xfrm>
              <a:blipFill rotWithShape="1">
                <a:blip r:embed="rId2"/>
                <a:stretch>
                  <a:fillRect t="-6369"/>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Spectral Density of the output of the PLL:</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169553"/>
            <a:ext cx="3695700"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133232"/>
            <a:ext cx="2961144"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4096219"/>
            <a:ext cx="3124200" cy="2279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H="1">
            <a:off x="2286000" y="2169553"/>
            <a:ext cx="1028700" cy="10308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895600" y="2133232"/>
            <a:ext cx="762000" cy="28197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67400" y="2169553"/>
            <a:ext cx="304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288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57200" y="1066800"/>
                <a:ext cx="8229600" cy="5148072"/>
              </a:xfrm>
            </p:spPr>
            <p:txBody>
              <a:bodyPr>
                <a:normAutofit fontScale="55000" lnSpcReduction="20000"/>
              </a:bodyPr>
              <a:lstStyle/>
              <a:p>
                <a:r>
                  <a:rPr lang="en-US" dirty="0"/>
                  <a:t>A relation between the time jitter to the power density of the phase noise:</a:t>
                </a:r>
              </a:p>
              <a:p>
                <a14:m>
                  <m:oMath xmlns:m="http://schemas.openxmlformats.org/officeDocument/2006/math">
                    <m:sSubSup>
                      <m:sSubSupPr>
                        <m:ctrlPr>
                          <a:rPr lang="en-US" i="1" dirty="0">
                            <a:latin typeface="Cambria Math" panose="02040503050406030204" pitchFamily="18" charset="0"/>
                            <a:ea typeface="Cambria Math"/>
                          </a:rPr>
                        </m:ctrlPr>
                      </m:sSubSupPr>
                      <m:e>
                        <m:r>
                          <a:rPr lang="en-US" b="0" i="1" dirty="0" smtClean="0">
                            <a:latin typeface="Cambria Math" panose="02040503050406030204" pitchFamily="18" charset="0"/>
                            <a:ea typeface="Cambria Math"/>
                          </a:rPr>
                          <m:t>                                                                     </m:t>
                        </m:r>
                        <m:r>
                          <a:rPr lang="en-US" i="1" dirty="0">
                            <a:latin typeface="Cambria Math"/>
                            <a:ea typeface="Cambria Math"/>
                          </a:rPr>
                          <m:t>𝜎</m:t>
                        </m:r>
                      </m:e>
                      <m:sub>
                        <m:r>
                          <a:rPr lang="en-US" i="1" dirty="0">
                            <a:latin typeface="Cambria Math"/>
                            <a:ea typeface="Cambria Math"/>
                          </a:rPr>
                          <m:t>𝑡</m:t>
                        </m:r>
                      </m:sub>
                      <m:sup>
                        <m:r>
                          <a:rPr lang="en-US" i="1" dirty="0">
                            <a:latin typeface="Cambria Math" panose="02040503050406030204" pitchFamily="18" charset="0"/>
                            <a:ea typeface="Cambria Math"/>
                          </a:rPr>
                          <m:t>2</m:t>
                        </m:r>
                      </m:sup>
                    </m:sSubSup>
                    <m:r>
                      <a:rPr lang="en-US" b="0" i="1" dirty="0" smtClean="0">
                        <a:latin typeface="Cambria Math" panose="02040503050406030204" pitchFamily="18" charset="0"/>
                        <a:ea typeface="Cambria Math"/>
                      </a:rPr>
                      <m:t>=</m:t>
                    </m:r>
                    <m:f>
                      <m:fPr>
                        <m:ctrlPr>
                          <a:rPr lang="en-US" b="0" i="1" dirty="0" smtClean="0">
                            <a:latin typeface="Cambria Math" panose="02040503050406030204" pitchFamily="18" charset="0"/>
                            <a:ea typeface="Cambria Math"/>
                          </a:rPr>
                        </m:ctrlPr>
                      </m:fPr>
                      <m:num>
                        <m:r>
                          <a:rPr lang="en-US" b="0" i="1" dirty="0" smtClean="0">
                            <a:latin typeface="Cambria Math" panose="02040503050406030204" pitchFamily="18" charset="0"/>
                            <a:ea typeface="Cambria Math"/>
                          </a:rPr>
                          <m:t>1</m:t>
                        </m:r>
                      </m:num>
                      <m:den>
                        <m:r>
                          <a:rPr lang="en-US" b="0" i="1" dirty="0" smtClean="0">
                            <a:latin typeface="Cambria Math" panose="02040503050406030204" pitchFamily="18" charset="0"/>
                            <a:ea typeface="Cambria Math"/>
                          </a:rPr>
                          <m:t>4</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𝜋</m:t>
                            </m:r>
                          </m:e>
                          <m:sup>
                            <m:r>
                              <a:rPr lang="en-US" b="0" i="1" dirty="0" smtClean="0">
                                <a:latin typeface="Cambria Math" panose="02040503050406030204" pitchFamily="18" charset="0"/>
                                <a:ea typeface="Cambria Math" panose="02040503050406030204" pitchFamily="18" charset="0"/>
                              </a:rPr>
                              <m:t>2</m:t>
                            </m:r>
                          </m:sup>
                        </m:sSup>
                        <m:sSubSup>
                          <m:sSubSupPr>
                            <m:ctrlPr>
                              <a:rPr lang="en-US" b="0" i="1" dirty="0" smtClean="0">
                                <a:latin typeface="Cambria Math" panose="02040503050406030204" pitchFamily="18" charset="0"/>
                                <a:ea typeface="Cambria Math" panose="02040503050406030204" pitchFamily="18" charset="0"/>
                              </a:rPr>
                            </m:ctrlPr>
                          </m:sSubSupPr>
                          <m:e>
                            <m:r>
                              <a:rPr lang="en-US" b="0" i="1" dirty="0" smtClean="0">
                                <a:latin typeface="Cambria Math" panose="02040503050406030204" pitchFamily="18" charset="0"/>
                                <a:ea typeface="Cambria Math" panose="02040503050406030204" pitchFamily="18" charset="0"/>
                              </a:rPr>
                              <m:t>𝑓</m:t>
                            </m:r>
                          </m:e>
                          <m:sub>
                            <m:r>
                              <a:rPr lang="en-US" b="0" i="1" dirty="0" smtClean="0">
                                <a:latin typeface="Cambria Math" panose="02040503050406030204" pitchFamily="18" charset="0"/>
                                <a:ea typeface="Cambria Math" panose="02040503050406030204" pitchFamily="18" charset="0"/>
                              </a:rPr>
                              <m:t>𝑟𝑒𝑓</m:t>
                            </m:r>
                          </m:sub>
                          <m:sup>
                            <m:r>
                              <a:rPr lang="en-US" b="0" i="1" dirty="0" smtClean="0">
                                <a:latin typeface="Cambria Math" panose="02040503050406030204" pitchFamily="18" charset="0"/>
                                <a:ea typeface="Cambria Math" panose="02040503050406030204" pitchFamily="18" charset="0"/>
                              </a:rPr>
                              <m:t>2</m:t>
                            </m:r>
                          </m:sup>
                        </m:sSubSup>
                      </m:den>
                    </m:f>
                    <m:nary>
                      <m:naryPr>
                        <m:ctrlPr>
                          <a:rPr lang="en-US" b="0" i="1" dirty="0" smtClean="0">
                            <a:latin typeface="Cambria Math" panose="02040503050406030204" pitchFamily="18" charset="0"/>
                            <a:ea typeface="Cambria Math"/>
                          </a:rPr>
                        </m:ctrlPr>
                      </m:naryPr>
                      <m:sub>
                        <m:r>
                          <m:rPr>
                            <m:brk m:alnAt="23"/>
                          </m:rPr>
                          <a:rPr lang="en-US" b="0" i="1" dirty="0" smtClean="0">
                            <a:latin typeface="Cambria Math" panose="02040503050406030204" pitchFamily="18" charset="0"/>
                            <a:ea typeface="Cambria Math"/>
                          </a:rPr>
                          <m:t>0</m:t>
                        </m:r>
                      </m:sub>
                      <m:sup>
                        <m:f>
                          <m:fPr>
                            <m:ctrlPr>
                              <a:rPr lang="en-US" b="0" i="1" dirty="0" smtClean="0">
                                <a:latin typeface="Cambria Math" panose="02040503050406030204" pitchFamily="18" charset="0"/>
                                <a:ea typeface="Cambria Math"/>
                              </a:rPr>
                            </m:ctrlPr>
                          </m:fPr>
                          <m:num>
                            <m:sSub>
                              <m:sSubPr>
                                <m:ctrlPr>
                                  <a:rPr lang="en-US" b="0" i="1" dirty="0" smtClean="0">
                                    <a:latin typeface="Cambria Math" panose="02040503050406030204" pitchFamily="18" charset="0"/>
                                    <a:ea typeface="Cambria Math"/>
                                  </a:rPr>
                                </m:ctrlPr>
                              </m:sSubPr>
                              <m:e>
                                <m:r>
                                  <a:rPr lang="en-US" b="0" i="1" dirty="0" smtClean="0">
                                    <a:latin typeface="Cambria Math" panose="02040503050406030204" pitchFamily="18" charset="0"/>
                                    <a:ea typeface="Cambria Math"/>
                                  </a:rPr>
                                  <m:t>𝑓</m:t>
                                </m:r>
                              </m:e>
                              <m:sub>
                                <m:r>
                                  <a:rPr lang="en-US" b="0" i="1" dirty="0" smtClean="0">
                                    <a:latin typeface="Cambria Math" panose="02040503050406030204" pitchFamily="18" charset="0"/>
                                    <a:ea typeface="Cambria Math"/>
                                  </a:rPr>
                                  <m:t>𝑟𝑒𝑓</m:t>
                                </m:r>
                              </m:sub>
                            </m:sSub>
                          </m:num>
                          <m:den>
                            <m:r>
                              <a:rPr lang="en-US" b="0" i="1" dirty="0" smtClean="0">
                                <a:latin typeface="Cambria Math" panose="02040503050406030204" pitchFamily="18" charset="0"/>
                                <a:ea typeface="Cambria Math"/>
                              </a:rPr>
                              <m:t>2</m:t>
                            </m:r>
                          </m:den>
                        </m:f>
                      </m:sup>
                      <m:e>
                        <m:sSub>
                          <m:sSubPr>
                            <m:ctrlPr>
                              <a:rPr lang="en-US" i="1">
                                <a:latin typeface="Cambria Math" panose="02040503050406030204" pitchFamily="18" charset="0"/>
                                <a:ea typeface="Cambria Math"/>
                              </a:rPr>
                            </m:ctrlPr>
                          </m:sSubPr>
                          <m:e>
                            <m:r>
                              <a:rPr lang="en-US" i="1">
                                <a:latin typeface="Cambria Math"/>
                                <a:ea typeface="Cambria Math"/>
                              </a:rPr>
                              <m:t>𝑺</m:t>
                            </m:r>
                          </m:e>
                          <m:sub>
                            <m:r>
                              <a:rPr lang="en-US" i="1">
                                <a:latin typeface="Cambria Math"/>
                                <a:ea typeface="Cambria Math"/>
                              </a:rPr>
                              <m:t>∅</m:t>
                            </m:r>
                          </m:sub>
                        </m:sSub>
                        <m:r>
                          <a:rPr lang="en-US" b="0" i="1" smtClean="0">
                            <a:latin typeface="Cambria Math" panose="02040503050406030204" pitchFamily="18" charset="0"/>
                            <a:ea typeface="Cambria Math"/>
                          </a:rPr>
                          <m:t>𝑑𝑓</m:t>
                        </m:r>
                        <m:r>
                          <a:rPr lang="en-US" b="0" i="1" smtClean="0">
                            <a:latin typeface="Cambria Math" panose="02040503050406030204" pitchFamily="18" charset="0"/>
                            <a:ea typeface="Cambria Math"/>
                          </a:rPr>
                          <m:t> </m:t>
                        </m:r>
                      </m:e>
                    </m:nary>
                  </m:oMath>
                </a14:m>
                <a:endParaRPr lang="en-US" b="0" dirty="0">
                  <a:ea typeface="Cambria Math"/>
                </a:endParaRPr>
              </a:p>
              <a:p>
                <a:endParaRPr lang="en-US" b="0" dirty="0">
                  <a:ea typeface="Cambria Math"/>
                </a:endParaRPr>
              </a:p>
              <a:p>
                <a:r>
                  <a:rPr lang="en-US" dirty="0">
                    <a:ea typeface="Cambria Math"/>
                  </a:rPr>
                  <a:t>If </a:t>
                </a: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𝑺</m:t>
                        </m:r>
                      </m:e>
                      <m:sub>
                        <m:r>
                          <a:rPr lang="en-US" i="1">
                            <a:latin typeface="Cambria Math"/>
                            <a:ea typeface="Cambria Math"/>
                          </a:rPr>
                          <m:t>∅</m:t>
                        </m:r>
                      </m:sub>
                    </m:sSub>
                  </m:oMath>
                </a14:m>
                <a:r>
                  <a:rPr lang="en-US" b="0" dirty="0">
                    <a:ea typeface="Cambria Math"/>
                  </a:rPr>
                  <a:t> is flat ( white noise):</a:t>
                </a:r>
              </a:p>
              <a:p>
                <a:endParaRPr lang="en-US" dirty="0"/>
              </a:p>
              <a:p>
                <a:pPr marL="109728" indent="0" algn="ctr">
                  <a:buNone/>
                </a:pP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𝑺</m:t>
                        </m:r>
                      </m:e>
                      <m:sub>
                        <m:r>
                          <a:rPr lang="en-US" i="1">
                            <a:latin typeface="Cambria Math"/>
                            <a:ea typeface="Cambria Math"/>
                          </a:rPr>
                          <m:t>∅</m:t>
                        </m:r>
                      </m:sub>
                    </m:sSub>
                  </m:oMath>
                </a14:m>
                <a:r>
                  <a:rPr lang="en-US" dirty="0"/>
                  <a:t>=8</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a:ea typeface="Cambria Math"/>
                          </a:rPr>
                          <m:t>𝜋</m:t>
                        </m:r>
                      </m:e>
                      <m:sup>
                        <m:r>
                          <a:rPr lang="en-US" b="0" i="1" dirty="0" smtClean="0">
                            <a:latin typeface="Cambria Math"/>
                          </a:rPr>
                          <m:t>2</m:t>
                        </m:r>
                      </m:sup>
                    </m:sSup>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𝑓</m:t>
                        </m:r>
                      </m:e>
                      <m:sub>
                        <m:r>
                          <a:rPr lang="en-US" i="1" dirty="0">
                            <a:latin typeface="Cambria Math"/>
                          </a:rPr>
                          <m:t>𝑟𝑒𝑓</m:t>
                        </m:r>
                      </m:sub>
                    </m:sSub>
                    <m:sSubSup>
                      <m:sSubSupPr>
                        <m:ctrlPr>
                          <a:rPr lang="en-US" b="0" i="1" dirty="0" smtClean="0">
                            <a:latin typeface="Cambria Math" panose="02040503050406030204" pitchFamily="18" charset="0"/>
                            <a:ea typeface="Cambria Math"/>
                          </a:rPr>
                        </m:ctrlPr>
                      </m:sSubSupPr>
                      <m:e>
                        <m:r>
                          <a:rPr lang="en-US" i="1" dirty="0">
                            <a:latin typeface="Cambria Math"/>
                            <a:ea typeface="Cambria Math"/>
                          </a:rPr>
                          <m:t>𝜎</m:t>
                        </m:r>
                      </m:e>
                      <m:sub>
                        <m:r>
                          <m:rPr>
                            <m:sty m:val="p"/>
                          </m:rPr>
                          <a:rPr lang="en-US" b="0" i="0" dirty="0" smtClean="0">
                            <a:latin typeface="Cambria Math" panose="02040503050406030204" pitchFamily="18" charset="0"/>
                            <a:ea typeface="Cambria Math"/>
                          </a:rPr>
                          <m:t>t</m:t>
                        </m:r>
                      </m:sub>
                      <m:sup>
                        <m:r>
                          <a:rPr lang="en-US" b="0" i="0" dirty="0" smtClean="0">
                            <a:latin typeface="Cambria Math" panose="02040503050406030204" pitchFamily="18" charset="0"/>
                            <a:ea typeface="Cambria Math"/>
                          </a:rPr>
                          <m:t>2</m:t>
                        </m:r>
                      </m:sup>
                    </m:sSubSup>
                  </m:oMath>
                </a14:m>
                <a:endParaRPr lang="en-US" b="0" dirty="0">
                  <a:ea typeface="Cambria Math"/>
                </a:endParaRPr>
              </a:p>
              <a:p>
                <a:pPr marL="109728" indent="0" algn="ctr">
                  <a:buNone/>
                </a:pPr>
                <a:endParaRPr lang="en-US" dirty="0"/>
              </a:p>
              <a:p>
                <a:pPr marL="109728" indent="0">
                  <a:buNone/>
                </a:pPr>
                <a:r>
                  <a:rPr lang="en-US" dirty="0"/>
                  <a:t>Noise from electronic circuit like PD ,buffers and dividers:</a:t>
                </a:r>
              </a:p>
              <a:p>
                <a:pPr marL="109728" indent="0" algn="ctr">
                  <a:buNone/>
                </a:pPr>
                <a:endParaRPr lang="en-US" dirty="0"/>
              </a:p>
              <a:p>
                <a:pPr marL="109728" indent="0" algn="ctr">
                  <a:buNone/>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rPr>
                          </m:ctrlPr>
                        </m:accPr>
                        <m:e>
                          <m:sSubSup>
                            <m:sSubSupPr>
                              <m:ctrlPr>
                                <a:rPr lang="en-US" i="1" dirty="0">
                                  <a:latin typeface="Cambria Math" panose="02040503050406030204" pitchFamily="18" charset="0"/>
                                </a:rPr>
                              </m:ctrlPr>
                            </m:sSubSupPr>
                            <m:e>
                              <m:r>
                                <a:rPr lang="en-US" i="1" dirty="0">
                                  <a:latin typeface="Cambria Math" panose="02040503050406030204" pitchFamily="18" charset="0"/>
                                </a:rPr>
                                <m:t>𝑣</m:t>
                              </m:r>
                            </m:e>
                            <m:sub>
                              <m:r>
                                <a:rPr lang="en-US" i="1" dirty="0">
                                  <a:latin typeface="Cambria Math" panose="02040503050406030204" pitchFamily="18" charset="0"/>
                                </a:rPr>
                                <m:t>𝑛</m:t>
                              </m:r>
                            </m:sub>
                            <m:sup>
                              <m:r>
                                <a:rPr lang="en-US" i="1" dirty="0">
                                  <a:latin typeface="Cambria Math"/>
                                </a:rPr>
                                <m:t>2</m:t>
                              </m:r>
                            </m:sup>
                          </m:sSubSup>
                        </m:e>
                      </m:acc>
                      <m:r>
                        <a:rPr lang="en-US" b="0" i="1" dirty="0" smtClean="0">
                          <a:latin typeface="Cambria Math" panose="02040503050406030204" pitchFamily="18" charset="0"/>
                        </a:rPr>
                        <m:t>=</m:t>
                      </m:r>
                      <m:sSubSup>
                        <m:sSubSupPr>
                          <m:ctrlPr>
                            <a:rPr lang="en-US" i="1" dirty="0">
                              <a:latin typeface="Cambria Math" panose="02040503050406030204" pitchFamily="18" charset="0"/>
                              <a:ea typeface="Cambria Math"/>
                            </a:rPr>
                          </m:ctrlPr>
                        </m:sSubSupPr>
                        <m:e>
                          <m:r>
                            <a:rPr lang="en-US" i="1" dirty="0">
                              <a:latin typeface="Cambria Math"/>
                              <a:ea typeface="Cambria Math"/>
                            </a:rPr>
                            <m:t>𝜎</m:t>
                          </m:r>
                        </m:e>
                        <m:sub>
                          <m:r>
                            <a:rPr lang="en-US" i="1" dirty="0">
                              <a:latin typeface="Cambria Math"/>
                              <a:ea typeface="Cambria Math"/>
                            </a:rPr>
                            <m:t>𝑡</m:t>
                          </m:r>
                        </m:sub>
                        <m:sup>
                          <m:r>
                            <a:rPr lang="en-US" i="1" dirty="0">
                              <a:latin typeface="Cambria Math" panose="02040503050406030204" pitchFamily="18" charset="0"/>
                              <a:ea typeface="Cambria Math"/>
                            </a:rPr>
                            <m:t>2</m:t>
                          </m:r>
                        </m:sup>
                      </m:sSubSup>
                      <m:sSup>
                        <m:sSupPr>
                          <m:ctrlPr>
                            <a:rPr lang="en-US" i="1" dirty="0">
                              <a:latin typeface="Cambria Math" panose="02040503050406030204" pitchFamily="18" charset="0"/>
                            </a:rPr>
                          </m:ctrlPr>
                        </m:sSup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m:t>
                              </m:r>
                              <m:r>
                                <a:rPr lang="en-US" i="1" dirty="0">
                                  <a:latin typeface="Cambria Math"/>
                                </a:rPr>
                                <m:t>𝑆𝐿</m:t>
                              </m:r>
                            </m:e>
                            <m:sub>
                              <m:r>
                                <a:rPr lang="en-US" i="1" dirty="0">
                                  <a:latin typeface="Cambria Math"/>
                                </a:rPr>
                                <m:t>𝑂𝑈𝑇</m:t>
                              </m:r>
                            </m:sub>
                          </m:sSub>
                          <m:r>
                            <a:rPr lang="en-US" dirty="0">
                              <a:latin typeface="Cambria Math"/>
                            </a:rPr>
                            <m:t> </m:t>
                          </m:r>
                        </m:e>
                        <m:sup>
                          <m:r>
                            <a:rPr lang="en-US" i="1" dirty="0">
                              <a:latin typeface="Cambria Math"/>
                            </a:rPr>
                            <m:t>2</m:t>
                          </m:r>
                        </m:sup>
                      </m:sSup>
                    </m:oMath>
                  </m:oMathPara>
                </a14:m>
                <a:endParaRPr lang="en-US" dirty="0"/>
              </a:p>
              <a:p>
                <a:pPr marL="109728" indent="0" algn="ctr">
                  <a:buNone/>
                </a:pPr>
                <a:endParaRPr lang="en-US" dirty="0"/>
              </a:p>
              <a:p>
                <a:pPr marL="109728" indent="0" algn="ctr">
                  <a:buNone/>
                </a:pPr>
                <a14:m>
                  <m:oMath xmlns:m="http://schemas.openxmlformats.org/officeDocument/2006/math">
                    <m:sSubSup>
                      <m:sSubSupPr>
                        <m:ctrlPr>
                          <a:rPr lang="en-US" i="1" dirty="0">
                            <a:latin typeface="Cambria Math" panose="02040503050406030204" pitchFamily="18" charset="0"/>
                            <a:ea typeface="Cambria Math"/>
                          </a:rPr>
                        </m:ctrlPr>
                      </m:sSubSupPr>
                      <m:e>
                        <m:r>
                          <a:rPr lang="en-US" i="1" dirty="0">
                            <a:latin typeface="Cambria Math"/>
                            <a:ea typeface="Cambria Math"/>
                          </a:rPr>
                          <m:t>𝜎</m:t>
                        </m:r>
                      </m:e>
                      <m:sub>
                        <m:r>
                          <a:rPr lang="en-US" i="1" dirty="0">
                            <a:latin typeface="Cambria Math"/>
                            <a:ea typeface="Cambria Math"/>
                          </a:rPr>
                          <m:t>𝑡</m:t>
                        </m:r>
                      </m:sub>
                      <m:sup>
                        <m:r>
                          <a:rPr lang="en-US" b="0" i="1" dirty="0" smtClean="0">
                            <a:latin typeface="Cambria Math" panose="02040503050406030204" pitchFamily="18" charset="0"/>
                            <a:ea typeface="Cambria Math"/>
                          </a:rPr>
                          <m:t>2</m:t>
                        </m:r>
                      </m:sup>
                    </m:sSubSup>
                  </m:oMath>
                </a14:m>
                <a:r>
                  <a:rPr lang="en-US" dirty="0"/>
                  <a:t>=</a:t>
                </a:r>
                <a14:m>
                  <m:oMath xmlns:m="http://schemas.openxmlformats.org/officeDocument/2006/math">
                    <m:f>
                      <m:fPr>
                        <m:ctrlPr>
                          <a:rPr lang="en-US" i="1" dirty="0" smtClean="0">
                            <a:latin typeface="Cambria Math" panose="02040503050406030204" pitchFamily="18" charset="0"/>
                          </a:rPr>
                        </m:ctrlPr>
                      </m:fPr>
                      <m:num>
                        <m:acc>
                          <m:accPr>
                            <m:chr m:val="̅"/>
                            <m:ctrlPr>
                              <a:rPr lang="en-US" i="1" dirty="0">
                                <a:latin typeface="Cambria Math" panose="02040503050406030204" pitchFamily="18" charset="0"/>
                              </a:rPr>
                            </m:ctrlPr>
                          </m:accPr>
                          <m:e>
                            <m:sSubSup>
                              <m:sSubSupPr>
                                <m:ctrlPr>
                                  <a:rPr lang="en-US" b="0" i="1" dirty="0" smtClean="0">
                                    <a:latin typeface="Cambria Math" panose="02040503050406030204" pitchFamily="18" charset="0"/>
                                  </a:rPr>
                                </m:ctrlPr>
                              </m:sSubSupPr>
                              <m:e>
                                <m:r>
                                  <a:rPr lang="en-US" i="1" dirty="0" smtClean="0">
                                    <a:latin typeface="Cambria Math" panose="02040503050406030204" pitchFamily="18" charset="0"/>
                                  </a:rPr>
                                  <m:t>𝑣</m:t>
                                </m:r>
                              </m:e>
                              <m:sub>
                                <m:r>
                                  <a:rPr lang="en-US" b="0" i="1" dirty="0" smtClean="0">
                                    <a:latin typeface="Cambria Math" panose="02040503050406030204" pitchFamily="18" charset="0"/>
                                  </a:rPr>
                                  <m:t>𝑛</m:t>
                                </m:r>
                              </m:sub>
                              <m:sup>
                                <m:r>
                                  <a:rPr lang="en-US" i="1" dirty="0">
                                    <a:latin typeface="Cambria Math"/>
                                  </a:rPr>
                                  <m:t>2</m:t>
                                </m:r>
                              </m:sup>
                            </m:sSubSup>
                          </m:e>
                        </m:acc>
                      </m:num>
                      <m:den>
                        <m:sSup>
                          <m:sSupPr>
                            <m:ctrlPr>
                              <a:rPr lang="en-US" i="1" dirty="0">
                                <a:latin typeface="Cambria Math" panose="02040503050406030204" pitchFamily="18" charset="0"/>
                              </a:rPr>
                            </m:ctrlPr>
                          </m:sSupPr>
                          <m:e>
                            <m:sSub>
                              <m:sSubPr>
                                <m:ctrlPr>
                                  <a:rPr lang="en-US" i="1" dirty="0" smtClean="0">
                                    <a:latin typeface="Cambria Math" panose="02040503050406030204" pitchFamily="18" charset="0"/>
                                  </a:rPr>
                                </m:ctrlPr>
                              </m:sSubPr>
                              <m:e>
                                <m:r>
                                  <a:rPr lang="en-US" b="0" i="1" dirty="0" smtClean="0">
                                    <a:latin typeface="Cambria Math"/>
                                  </a:rPr>
                                  <m:t>𝑆𝐿</m:t>
                                </m:r>
                              </m:e>
                              <m:sub>
                                <m:r>
                                  <a:rPr lang="en-US" b="0" i="1" dirty="0" smtClean="0">
                                    <a:latin typeface="Cambria Math"/>
                                  </a:rPr>
                                  <m:t>𝑂𝑈𝑇</m:t>
                                </m:r>
                              </m:sub>
                            </m:sSub>
                            <m:r>
                              <a:rPr lang="en-US" i="0" dirty="0" smtClean="0">
                                <a:latin typeface="Cambria Math"/>
                              </a:rPr>
                              <m:t> </m:t>
                            </m:r>
                          </m:e>
                          <m:sup>
                            <m:r>
                              <a:rPr lang="en-US" i="1" dirty="0">
                                <a:latin typeface="Cambria Math"/>
                              </a:rPr>
                              <m:t>2</m:t>
                            </m:r>
                          </m:sup>
                        </m:sSup>
                      </m:den>
                    </m:f>
                  </m:oMath>
                </a14:m>
                <a:r>
                  <a:rPr lang="en-US" dirty="0"/>
                  <a:t>=</a:t>
                </a:r>
                <a14:m>
                  <m:oMath xmlns:m="http://schemas.openxmlformats.org/officeDocument/2006/math">
                    <m:f>
                      <m:fPr>
                        <m:ctrlPr>
                          <a:rPr lang="en-US"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r>
                              <a:rPr lang="en-US" b="0" i="1" dirty="0" smtClean="0">
                                <a:latin typeface="Cambria Math"/>
                              </a:rPr>
                              <m:t>𝐹</m:t>
                            </m:r>
                          </m:e>
                          <m:sub>
                            <m:r>
                              <a:rPr lang="en-US" b="0" i="1" dirty="0" smtClean="0">
                                <a:latin typeface="Cambria Math"/>
                              </a:rPr>
                              <m:t>𝑛</m:t>
                            </m:r>
                          </m:sub>
                        </m:sSub>
                        <m:r>
                          <a:rPr lang="en-US" b="0" i="1" dirty="0" smtClean="0">
                            <a:latin typeface="Cambria Math"/>
                          </a:rPr>
                          <m:t>𝐾𝑇</m:t>
                        </m:r>
                        <m:r>
                          <a:rPr lang="en-US" b="0" i="1" dirty="0" smtClean="0">
                            <a:latin typeface="Cambria Math"/>
                          </a:rPr>
                          <m:t>/</m:t>
                        </m:r>
                        <m:sSub>
                          <m:sSubPr>
                            <m:ctrlPr>
                              <a:rPr lang="en-US" i="1" dirty="0">
                                <a:latin typeface="Cambria Math" panose="02040503050406030204" pitchFamily="18" charset="0"/>
                              </a:rPr>
                            </m:ctrlPr>
                          </m:sSubPr>
                          <m:e>
                            <m:r>
                              <a:rPr lang="en-US" i="1" dirty="0">
                                <a:latin typeface="Cambria Math"/>
                              </a:rPr>
                              <m:t>𝐶</m:t>
                            </m:r>
                          </m:e>
                          <m:sub>
                            <m:r>
                              <a:rPr lang="en-US" i="1" dirty="0">
                                <a:latin typeface="Cambria Math"/>
                              </a:rPr>
                              <m:t>𝑜𝑢𝑡</m:t>
                            </m:r>
                          </m:sub>
                        </m:sSub>
                      </m:num>
                      <m:den>
                        <m:sSup>
                          <m:sSupPr>
                            <m:ctrlPr>
                              <a:rPr lang="en-US" i="1" dirty="0">
                                <a:latin typeface="Cambria Math" panose="02040503050406030204" pitchFamily="18" charset="0"/>
                              </a:rPr>
                            </m:ctrlPr>
                          </m:sSupPr>
                          <m:e>
                            <m:sSub>
                              <m:sSubPr>
                                <m:ctrlPr>
                                  <a:rPr lang="en-US" i="1" dirty="0">
                                    <a:latin typeface="Cambria Math" panose="02040503050406030204" pitchFamily="18" charset="0"/>
                                  </a:rPr>
                                </m:ctrlPr>
                              </m:sSubPr>
                              <m:e>
                                <m:r>
                                  <a:rPr lang="en-US" i="1" dirty="0">
                                    <a:latin typeface="Cambria Math"/>
                                  </a:rPr>
                                  <m:t>𝑆𝐿</m:t>
                                </m:r>
                              </m:e>
                              <m:sub>
                                <m:r>
                                  <a:rPr lang="en-US" i="1" dirty="0">
                                    <a:latin typeface="Cambria Math"/>
                                  </a:rPr>
                                  <m:t>𝑂𝑈𝑇</m:t>
                                </m:r>
                              </m:sub>
                            </m:sSub>
                            <m:r>
                              <a:rPr lang="en-US" dirty="0">
                                <a:latin typeface="Cambria Math"/>
                              </a:rPr>
                              <m:t> </m:t>
                            </m:r>
                          </m:e>
                          <m:sup>
                            <m:r>
                              <a:rPr lang="en-US" i="1" dirty="0">
                                <a:latin typeface="Cambria Math"/>
                              </a:rPr>
                              <m:t>2</m:t>
                            </m:r>
                          </m:sup>
                        </m:sSup>
                      </m:den>
                    </m:f>
                  </m:oMath>
                </a14:m>
                <a:endParaRPr lang="en-US" dirty="0"/>
              </a:p>
              <a:p>
                <a:pPr marL="109728" indent="0" algn="ctr">
                  <a:buNone/>
                </a:pPr>
                <a:endParaRPr lang="en-US" dirty="0"/>
              </a:p>
              <a:p>
                <a:pPr marL="109728" indent="0" algn="ctr">
                  <a:buNone/>
                </a:pPr>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𝑺</m:t>
                        </m:r>
                      </m:e>
                      <m:sub>
                        <m:r>
                          <a:rPr lang="en-US" i="1">
                            <a:latin typeface="Cambria Math"/>
                            <a:ea typeface="Cambria Math"/>
                          </a:rPr>
                          <m:t>∅</m:t>
                        </m:r>
                      </m:sub>
                    </m:sSub>
                  </m:oMath>
                </a14:m>
                <a:r>
                  <a:rPr lang="en-US" dirty="0"/>
                  <a:t>=8</a:t>
                </a:r>
                <a14:m>
                  <m:oMath xmlns:m="http://schemas.openxmlformats.org/officeDocument/2006/math">
                    <m:sSup>
                      <m:sSupPr>
                        <m:ctrlPr>
                          <a:rPr lang="en-US" i="1" dirty="0">
                            <a:latin typeface="Cambria Math" panose="02040503050406030204" pitchFamily="18" charset="0"/>
                          </a:rPr>
                        </m:ctrlPr>
                      </m:sSupPr>
                      <m:e>
                        <m:r>
                          <a:rPr lang="en-US" i="1" dirty="0">
                            <a:latin typeface="Cambria Math"/>
                            <a:ea typeface="Cambria Math"/>
                          </a:rPr>
                          <m:t>𝜋</m:t>
                        </m:r>
                      </m:e>
                      <m:sup>
                        <m:r>
                          <a:rPr lang="en-US" i="1" dirty="0">
                            <a:latin typeface="Cambria Math"/>
                          </a:rPr>
                          <m:t>2</m:t>
                        </m:r>
                      </m:sup>
                    </m:sSup>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𝑓</m:t>
                        </m:r>
                      </m:e>
                      <m:sub>
                        <m:r>
                          <a:rPr lang="en-US" i="1" dirty="0">
                            <a:latin typeface="Cambria Math"/>
                          </a:rPr>
                          <m:t>𝑟𝑒𝑓</m:t>
                        </m:r>
                      </m:sub>
                    </m:sSub>
                    <m:sSubSup>
                      <m:sSubSupPr>
                        <m:ctrlPr>
                          <a:rPr lang="en-US" i="1" dirty="0">
                            <a:latin typeface="Cambria Math" panose="02040503050406030204" pitchFamily="18" charset="0"/>
                            <a:ea typeface="Cambria Math"/>
                          </a:rPr>
                        </m:ctrlPr>
                      </m:sSubSupPr>
                      <m:e>
                        <m:r>
                          <a:rPr lang="en-US" i="1" dirty="0">
                            <a:latin typeface="Cambria Math"/>
                            <a:ea typeface="Cambria Math"/>
                          </a:rPr>
                          <m:t>𝜎</m:t>
                        </m:r>
                      </m:e>
                      <m:sub>
                        <m:r>
                          <a:rPr lang="en-US" i="1" dirty="0">
                            <a:latin typeface="Cambria Math"/>
                            <a:ea typeface="Cambria Math"/>
                          </a:rPr>
                          <m:t>𝑡</m:t>
                        </m:r>
                      </m:sub>
                      <m:sup>
                        <m:r>
                          <a:rPr lang="en-US" b="0" i="1" dirty="0" smtClean="0">
                            <a:latin typeface="Cambria Math" panose="02040503050406030204" pitchFamily="18" charset="0"/>
                            <a:ea typeface="Cambria Math"/>
                          </a:rPr>
                          <m:t>2</m:t>
                        </m:r>
                      </m:sup>
                    </m:sSubSup>
                  </m:oMath>
                </a14:m>
                <a:r>
                  <a:rPr lang="en-US" dirty="0"/>
                  <a:t>= 8</a:t>
                </a:r>
                <a14:m>
                  <m:oMath xmlns:m="http://schemas.openxmlformats.org/officeDocument/2006/math">
                    <m:sSup>
                      <m:sSupPr>
                        <m:ctrlPr>
                          <a:rPr lang="en-US" i="1" dirty="0">
                            <a:latin typeface="Cambria Math" panose="02040503050406030204" pitchFamily="18" charset="0"/>
                          </a:rPr>
                        </m:ctrlPr>
                      </m:sSupPr>
                      <m:e>
                        <m:r>
                          <a:rPr lang="en-US" i="1" dirty="0">
                            <a:latin typeface="Cambria Math"/>
                            <a:ea typeface="Cambria Math"/>
                          </a:rPr>
                          <m:t>𝜋</m:t>
                        </m:r>
                      </m:e>
                      <m:sup>
                        <m:r>
                          <a:rPr lang="en-US" i="1" dirty="0">
                            <a:latin typeface="Cambria Math"/>
                          </a:rPr>
                          <m:t>2</m:t>
                        </m:r>
                      </m:sup>
                    </m:sSup>
                  </m:oMath>
                </a14:m>
                <a:r>
                  <a:rPr lang="en-US" dirty="0"/>
                  <a:t> </a:t>
                </a:r>
                <a14:m>
                  <m:oMath xmlns:m="http://schemas.openxmlformats.org/officeDocument/2006/math">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a:rPr>
                              <m:t>𝐹</m:t>
                            </m:r>
                          </m:e>
                          <m:sub>
                            <m:r>
                              <a:rPr lang="en-US" i="1" dirty="0">
                                <a:latin typeface="Cambria Math"/>
                              </a:rPr>
                              <m:t>𝑛</m:t>
                            </m:r>
                          </m:sub>
                        </m:sSub>
                        <m:r>
                          <a:rPr lang="en-US" i="1" dirty="0">
                            <a:latin typeface="Cambria Math"/>
                          </a:rPr>
                          <m:t>𝐾𝑇</m:t>
                        </m:r>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𝐶</m:t>
                            </m:r>
                          </m:e>
                          <m:sub>
                            <m:r>
                              <a:rPr lang="en-US" i="1" dirty="0">
                                <a:latin typeface="Cambria Math"/>
                              </a:rPr>
                              <m:t>𝑜𝑢𝑡</m:t>
                            </m:r>
                          </m:sub>
                        </m:sSub>
                      </m:num>
                      <m:den>
                        <m:sSup>
                          <m:sSupPr>
                            <m:ctrlPr>
                              <a:rPr lang="en-US" i="1" dirty="0">
                                <a:latin typeface="Cambria Math" panose="02040503050406030204" pitchFamily="18" charset="0"/>
                              </a:rPr>
                            </m:ctrlPr>
                          </m:sSupPr>
                          <m:e>
                            <m:sSub>
                              <m:sSubPr>
                                <m:ctrlPr>
                                  <a:rPr lang="en-US" i="1" dirty="0">
                                    <a:latin typeface="Cambria Math" panose="02040503050406030204" pitchFamily="18" charset="0"/>
                                  </a:rPr>
                                </m:ctrlPr>
                              </m:sSubPr>
                              <m:e>
                                <m:r>
                                  <a:rPr lang="en-US" i="1" dirty="0">
                                    <a:latin typeface="Cambria Math"/>
                                  </a:rPr>
                                  <m:t>𝑆𝐿</m:t>
                                </m:r>
                              </m:e>
                              <m:sub>
                                <m:r>
                                  <a:rPr lang="en-US" i="1" dirty="0">
                                    <a:latin typeface="Cambria Math"/>
                                  </a:rPr>
                                  <m:t>𝑂𝑈𝑇</m:t>
                                </m:r>
                              </m:sub>
                            </m:sSub>
                            <m:r>
                              <a:rPr lang="en-US" dirty="0">
                                <a:latin typeface="Cambria Math"/>
                              </a:rPr>
                              <m:t> </m:t>
                            </m:r>
                          </m:e>
                          <m:sup>
                            <m:r>
                              <a:rPr lang="en-US" i="1" dirty="0">
                                <a:latin typeface="Cambria Math"/>
                              </a:rPr>
                              <m:t>2</m:t>
                            </m:r>
                          </m:sup>
                        </m:sSup>
                      </m:den>
                    </m:f>
                    <m:sSub>
                      <m:sSubPr>
                        <m:ctrlPr>
                          <a:rPr lang="en-US" i="1" dirty="0">
                            <a:latin typeface="Cambria Math" panose="02040503050406030204" pitchFamily="18" charset="0"/>
                          </a:rPr>
                        </m:ctrlPr>
                      </m:sSubPr>
                      <m:e>
                        <m:r>
                          <a:rPr lang="en-US" i="1" dirty="0">
                            <a:latin typeface="Cambria Math"/>
                          </a:rPr>
                          <m:t>𝑓</m:t>
                        </m:r>
                      </m:e>
                      <m:sub>
                        <m:r>
                          <a:rPr lang="en-US" i="1" dirty="0">
                            <a:latin typeface="Cambria Math"/>
                          </a:rPr>
                          <m:t>𝑟𝑒𝑓</m:t>
                        </m:r>
                      </m:sub>
                    </m:sSub>
                  </m:oMath>
                </a14:m>
                <a:endParaRPr lang="en-US" dirty="0"/>
              </a:p>
              <a:p>
                <a:pPr marL="109728" indent="0" algn="ctr">
                  <a:buNone/>
                </a:pPr>
                <a:endParaRPr lang="en-US" dirty="0"/>
              </a:p>
              <a:p>
                <a:pPr marL="109728"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ℒ</m:t>
                          </m:r>
                        </m:e>
                        <m:sub>
                          <m:r>
                            <m:rPr>
                              <m:sty m:val="p"/>
                            </m:rPr>
                            <a:rPr lang="en-US" b="0" i="0" smtClean="0">
                              <a:latin typeface="Cambria Math" panose="02040503050406030204" pitchFamily="18" charset="0"/>
                              <a:ea typeface="Cambria Math" panose="02040503050406030204" pitchFamily="18" charset="0"/>
                            </a:rPr>
                            <m:t>loop</m:t>
                          </m:r>
                        </m:sub>
                      </m:sSub>
                      <m:r>
                        <a:rPr lang="en-US" b="0" i="0"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a:rPr lang="en-US" i="1">
                                  <a:latin typeface="Cambria Math"/>
                                  <a:ea typeface="Cambria Math"/>
                                </a:rPr>
                                <m:t>𝑺</m:t>
                              </m:r>
                            </m:e>
                            <m:sub>
                              <m:r>
                                <a:rPr lang="en-US" i="1">
                                  <a:latin typeface="Cambria Math"/>
                                  <a:ea typeface="Cambria Math"/>
                                </a:rPr>
                                <m:t>∅</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𝑙𝑜𝑜𝑝</m:t>
                              </m:r>
                            </m:sub>
                          </m:sSub>
                        </m:num>
                        <m:den>
                          <m:r>
                            <a:rPr lang="en-US" b="0" i="0" smtClean="0">
                              <a:latin typeface="Cambria Math" panose="02040503050406030204" pitchFamily="18" charset="0"/>
                              <a:ea typeface="Cambria Math"/>
                            </a:rPr>
                            <m:t>2</m:t>
                          </m:r>
                        </m:den>
                      </m:f>
                      <m:r>
                        <a:rPr lang="en-US" b="0" i="0" smtClean="0">
                          <a:latin typeface="Cambria Math" panose="02040503050406030204" pitchFamily="18" charset="0"/>
                          <a:ea typeface="Cambria Math"/>
                        </a:rPr>
                        <m:t>=</m:t>
                      </m:r>
                      <m:f>
                        <m:fPr>
                          <m:ctrlPr>
                            <a:rPr lang="en-US" b="0" i="1" smtClean="0">
                              <a:latin typeface="Cambria Math" panose="02040503050406030204" pitchFamily="18" charset="0"/>
                              <a:ea typeface="Cambria Math"/>
                            </a:rPr>
                          </m:ctrlPr>
                        </m:fPr>
                        <m:num>
                          <m:r>
                            <a:rPr lang="en-US" b="0" i="0" smtClean="0">
                              <a:latin typeface="Cambria Math" panose="02040503050406030204" pitchFamily="18" charset="0"/>
                              <a:ea typeface="Cambria Math"/>
                            </a:rPr>
                            <m:t>1</m:t>
                          </m:r>
                        </m:num>
                        <m:den>
                          <m:r>
                            <a:rPr lang="en-US" b="0" i="0" smtClean="0">
                              <a:latin typeface="Cambria Math" panose="02040503050406030204" pitchFamily="18" charset="0"/>
                              <a:ea typeface="Cambria Math"/>
                            </a:rPr>
                            <m:t>2</m:t>
                          </m:r>
                        </m:den>
                      </m:f>
                      <m:sSup>
                        <m:sSupPr>
                          <m:ctrlPr>
                            <a:rPr lang="en-US" b="0" i="1" smtClean="0">
                              <a:latin typeface="Cambria Math" panose="02040503050406030204" pitchFamily="18" charset="0"/>
                              <a:ea typeface="Cambria Math"/>
                            </a:rPr>
                          </m:ctrlPr>
                        </m:sSupPr>
                        <m:e>
                          <m:r>
                            <m:rPr>
                              <m:sty m:val="p"/>
                            </m:rPr>
                            <a:rPr lang="en-US" b="0" i="0" smtClean="0">
                              <a:latin typeface="Cambria Math" panose="02040503050406030204" pitchFamily="18" charset="0"/>
                              <a:ea typeface="Cambria Math"/>
                            </a:rPr>
                            <m:t>N</m:t>
                          </m:r>
                        </m:e>
                        <m:sup>
                          <m:r>
                            <a:rPr lang="en-US" b="0" i="0" smtClean="0">
                              <a:latin typeface="Cambria Math" panose="02040503050406030204" pitchFamily="18" charset="0"/>
                              <a:ea typeface="Cambria Math"/>
                            </a:rPr>
                            <m:t>2</m:t>
                          </m:r>
                        </m:sup>
                      </m:sSup>
                      <m:r>
                        <a:rPr lang="en-US" b="0" i="0" smtClean="0">
                          <a:latin typeface="Cambria Math" panose="02040503050406030204" pitchFamily="18" charset="0"/>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𝑺</m:t>
                          </m:r>
                        </m:e>
                        <m:sub>
                          <m:r>
                            <a:rPr lang="en-US" i="1">
                              <a:latin typeface="Cambria Math"/>
                              <a:ea typeface="Cambria Math"/>
                            </a:rPr>
                            <m:t>∅</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𝑟𝑒𝑓</m:t>
                          </m:r>
                        </m:sub>
                      </m:sSub>
                      <m:sSub>
                        <m:sSubPr>
                          <m:ctrlPr>
                            <a:rPr lang="en-US" i="1">
                              <a:latin typeface="Cambria Math" panose="02040503050406030204" pitchFamily="18" charset="0"/>
                              <a:ea typeface="Cambria Math"/>
                            </a:rPr>
                          </m:ctrlPr>
                        </m:sSubPr>
                        <m:e>
                          <m:r>
                            <a:rPr lang="en-US" b="0" i="1" smtClean="0">
                              <a:latin typeface="Cambria Math" panose="02040503050406030204" pitchFamily="18" charset="0"/>
                              <a:ea typeface="Cambria Math"/>
                            </a:rPr>
                            <m:t>+</m:t>
                          </m:r>
                          <m:r>
                            <a:rPr lang="en-US" i="1">
                              <a:latin typeface="Cambria Math"/>
                              <a:ea typeface="Cambria Math"/>
                            </a:rPr>
                            <m:t>𝑺</m:t>
                          </m:r>
                        </m:e>
                        <m:sub>
                          <m:r>
                            <a:rPr lang="en-US" i="1">
                              <a:latin typeface="Cambria Math"/>
                              <a:ea typeface="Cambria Math"/>
                            </a:rPr>
                            <m:t>∅</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𝑑𝑖𝑣</m:t>
                          </m:r>
                        </m:sub>
                      </m:sSub>
                      <m:r>
                        <a:rPr lang="en-US" b="0" i="1" smtClean="0">
                          <a:latin typeface="Cambria Math" panose="02040503050406030204" pitchFamily="18" charset="0"/>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𝑺</m:t>
                          </m:r>
                        </m:e>
                        <m:sub>
                          <m:r>
                            <a:rPr lang="en-US" i="1">
                              <a:latin typeface="Cambria Math"/>
                              <a:ea typeface="Cambria Math"/>
                            </a:rPr>
                            <m:t>∅</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𝑃𝐷</m:t>
                          </m:r>
                        </m:sub>
                      </m:sSub>
                      <m:sSub>
                        <m:sSubPr>
                          <m:ctrlPr>
                            <a:rPr lang="en-US" i="1">
                              <a:latin typeface="Cambria Math" panose="02040503050406030204" pitchFamily="18" charset="0"/>
                              <a:ea typeface="Cambria Math"/>
                            </a:rPr>
                          </m:ctrlPr>
                        </m:sSubPr>
                        <m:e>
                          <m:r>
                            <a:rPr lang="en-US" b="0" i="1" smtClean="0">
                              <a:latin typeface="Cambria Math" panose="02040503050406030204" pitchFamily="18" charset="0"/>
                              <a:ea typeface="Cambria Math"/>
                            </a:rPr>
                            <m:t>+</m:t>
                          </m:r>
                          <m:r>
                            <a:rPr lang="en-US" i="1">
                              <a:latin typeface="Cambria Math"/>
                              <a:ea typeface="Cambria Math"/>
                            </a:rPr>
                            <m:t>𝑺</m:t>
                          </m:r>
                        </m:e>
                        <m:sub>
                          <m:r>
                            <a:rPr lang="en-US" i="1">
                              <a:latin typeface="Cambria Math"/>
                              <a:ea typeface="Cambria Math"/>
                            </a:rPr>
                            <m:t>∅</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𝐶𝑃</m:t>
                          </m:r>
                        </m:sub>
                      </m:sSub>
                      <m:r>
                        <a:rPr lang="en-US" b="0" i="1" smtClean="0">
                          <a:latin typeface="Cambria Math" panose="02040503050406030204" pitchFamily="18" charset="0"/>
                          <a:ea typeface="Cambria Math"/>
                        </a:rPr>
                        <m:t>)</m:t>
                      </m:r>
                    </m:oMath>
                  </m:oMathPara>
                </a14:m>
                <a:endParaRPr lang="en-US" dirty="0"/>
              </a:p>
              <a:p>
                <a:pPr marL="109728" indent="0" algn="ctr">
                  <a:buNone/>
                </a:pPr>
                <a:r>
                  <a:rPr lang="en-US" dirty="0"/>
                  <a:t>Referred to the Multiplier input.</a:t>
                </a:r>
              </a:p>
              <a:p>
                <a:pPr marL="109728" indent="0" algn="ctr">
                  <a:buNone/>
                </a:pPr>
                <a:endParaRPr lang="en-US" dirty="0"/>
              </a:p>
              <a:p>
                <a:pPr marL="109728" indent="0" algn="ctr">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57200" y="1066800"/>
                <a:ext cx="8229600" cy="5148072"/>
              </a:xfrm>
              <a:blipFill>
                <a:blip r:embed="rId2"/>
                <a:stretch>
                  <a:fillRect t="-828"/>
                </a:stretch>
              </a:blipFill>
            </p:spPr>
            <p:txBody>
              <a:bodyPr/>
              <a:lstStyle/>
              <a:p>
                <a:r>
                  <a:rPr lang="en-US">
                    <a:noFill/>
                  </a:rPr>
                  <a:t> </a:t>
                </a:r>
              </a:p>
            </p:txBody>
          </p:sp>
        </mc:Fallback>
      </mc:AlternateContent>
      <p:sp>
        <p:nvSpPr>
          <p:cNvPr id="3" name="Title 2"/>
          <p:cNvSpPr>
            <a:spLocks noGrp="1"/>
          </p:cNvSpPr>
          <p:nvPr>
            <p:ph type="title"/>
          </p:nvPr>
        </p:nvSpPr>
        <p:spPr>
          <a:xfrm>
            <a:off x="381000" y="0"/>
            <a:ext cx="8229600" cy="1143000"/>
          </a:xfrm>
        </p:spPr>
        <p:txBody>
          <a:bodyPr/>
          <a:lstStyle/>
          <a:p>
            <a:r>
              <a:rPr lang="en-US" dirty="0">
                <a:solidFill>
                  <a:srgbClr val="7030A0"/>
                </a:solidFill>
              </a:rPr>
              <a:t>Noise Floor</a:t>
            </a:r>
          </a:p>
        </p:txBody>
      </p:sp>
    </p:spTree>
    <p:extLst>
      <p:ext uri="{BB962C8B-B14F-4D97-AF65-F5344CB8AC3E}">
        <p14:creationId xmlns:p14="http://schemas.microsoft.com/office/powerpoint/2010/main" val="419381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1000"/>
                                        <p:tgtEl>
                                          <p:spTgt spid="2">
                                            <p:txEl>
                                              <p:pRg st="5" end="5"/>
                                            </p:txEl>
                                          </p:spTgt>
                                        </p:tgtEl>
                                      </p:cBhvr>
                                    </p:animEffect>
                                    <p:anim calcmode="lin" valueType="num">
                                      <p:cBhvr>
                                        <p:cTn id="2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1000"/>
                                        <p:tgtEl>
                                          <p:spTgt spid="2">
                                            <p:txEl>
                                              <p:pRg st="7" end="7"/>
                                            </p:txEl>
                                          </p:spTgt>
                                        </p:tgtEl>
                                      </p:cBhvr>
                                    </p:animEffect>
                                    <p:anim calcmode="lin" valueType="num">
                                      <p:cBhvr>
                                        <p:cTn id="36"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1000"/>
                                        <p:tgtEl>
                                          <p:spTgt spid="2">
                                            <p:txEl>
                                              <p:pRg st="9" end="9"/>
                                            </p:txEl>
                                          </p:spTgt>
                                        </p:tgtEl>
                                      </p:cBhvr>
                                    </p:animEffect>
                                    <p:anim calcmode="lin" valueType="num">
                                      <p:cBhvr>
                                        <p:cTn id="43"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animEffect transition="in" filter="fade">
                                      <p:cBhvr>
                                        <p:cTn id="49" dur="1000"/>
                                        <p:tgtEl>
                                          <p:spTgt spid="2">
                                            <p:txEl>
                                              <p:pRg st="11" end="11"/>
                                            </p:txEl>
                                          </p:spTgt>
                                        </p:tgtEl>
                                      </p:cBhvr>
                                    </p:animEffect>
                                    <p:anim calcmode="lin" valueType="num">
                                      <p:cBhvr>
                                        <p:cTn id="50"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13" end="13"/>
                                            </p:txEl>
                                          </p:spTgt>
                                        </p:tgtEl>
                                        <p:attrNameLst>
                                          <p:attrName>style.visibility</p:attrName>
                                        </p:attrNameLst>
                                      </p:cBhvr>
                                      <p:to>
                                        <p:strVal val="visible"/>
                                      </p:to>
                                    </p:set>
                                    <p:animEffect transition="in" filter="fade">
                                      <p:cBhvr>
                                        <p:cTn id="56" dur="1000"/>
                                        <p:tgtEl>
                                          <p:spTgt spid="2">
                                            <p:txEl>
                                              <p:pRg st="13" end="13"/>
                                            </p:txEl>
                                          </p:spTgt>
                                        </p:tgtEl>
                                      </p:cBhvr>
                                    </p:animEffect>
                                    <p:anim calcmode="lin" valueType="num">
                                      <p:cBhvr>
                                        <p:cTn id="57"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
                                            <p:txEl>
                                              <p:pRg st="15" end="15"/>
                                            </p:txEl>
                                          </p:spTgt>
                                        </p:tgtEl>
                                        <p:attrNameLst>
                                          <p:attrName>style.visibility</p:attrName>
                                        </p:attrNameLst>
                                      </p:cBhvr>
                                      <p:to>
                                        <p:strVal val="visible"/>
                                      </p:to>
                                    </p:set>
                                    <p:animEffect transition="in" filter="fade">
                                      <p:cBhvr>
                                        <p:cTn id="63" dur="1000"/>
                                        <p:tgtEl>
                                          <p:spTgt spid="2">
                                            <p:txEl>
                                              <p:pRg st="15" end="15"/>
                                            </p:txEl>
                                          </p:spTgt>
                                        </p:tgtEl>
                                      </p:cBhvr>
                                    </p:animEffect>
                                    <p:anim calcmode="lin" valueType="num">
                                      <p:cBhvr>
                                        <p:cTn id="64" dur="1000" fill="hold"/>
                                        <p:tgtEl>
                                          <p:spTgt spid="2">
                                            <p:txEl>
                                              <p:pRg st="15" end="15"/>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
                                            <p:txEl>
                                              <p:pRg st="16" end="16"/>
                                            </p:txEl>
                                          </p:spTgt>
                                        </p:tgtEl>
                                        <p:attrNameLst>
                                          <p:attrName>style.visibility</p:attrName>
                                        </p:attrNameLst>
                                      </p:cBhvr>
                                      <p:to>
                                        <p:strVal val="visible"/>
                                      </p:to>
                                    </p:set>
                                    <p:animEffect transition="in" filter="fade">
                                      <p:cBhvr>
                                        <p:cTn id="70" dur="1000"/>
                                        <p:tgtEl>
                                          <p:spTgt spid="2">
                                            <p:txEl>
                                              <p:pRg st="16" end="16"/>
                                            </p:txEl>
                                          </p:spTgt>
                                        </p:tgtEl>
                                      </p:cBhvr>
                                    </p:animEffect>
                                    <p:anim calcmode="lin" valueType="num">
                                      <p:cBhvr>
                                        <p:cTn id="71" dur="1000" fill="hold"/>
                                        <p:tgtEl>
                                          <p:spTgt spid="2">
                                            <p:txEl>
                                              <p:pRg st="16" end="16"/>
                                            </p:txEl>
                                          </p:spTgt>
                                        </p:tgtEl>
                                        <p:attrNameLst>
                                          <p:attrName>ppt_x</p:attrName>
                                        </p:attrNameLst>
                                      </p:cBhvr>
                                      <p:tavLst>
                                        <p:tav tm="0">
                                          <p:val>
                                            <p:strVal val="#ppt_x"/>
                                          </p:val>
                                        </p:tav>
                                        <p:tav tm="100000">
                                          <p:val>
                                            <p:strVal val="#ppt_x"/>
                                          </p:val>
                                        </p:tav>
                                      </p:tavLst>
                                    </p:anim>
                                    <p:anim calcmode="lin" valueType="num">
                                      <p:cBhvr>
                                        <p:cTn id="72" dur="1000" fill="hold"/>
                                        <p:tgtEl>
                                          <p:spTgt spid="2">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667000"/>
            <a:ext cx="8229600" cy="1143000"/>
          </a:xfrm>
        </p:spPr>
        <p:txBody>
          <a:bodyPr/>
          <a:lstStyle/>
          <a:p>
            <a:pPr algn="ctr"/>
            <a:r>
              <a:rPr lang="en-US" dirty="0"/>
              <a:t>PLL-BLOCK DIAGRAM</a:t>
            </a:r>
          </a:p>
        </p:txBody>
      </p:sp>
    </p:spTree>
    <p:extLst>
      <p:ext uri="{BB962C8B-B14F-4D97-AF65-F5344CB8AC3E}">
        <p14:creationId xmlns:p14="http://schemas.microsoft.com/office/powerpoint/2010/main" val="450316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txBox="1">
                <a:spLocks/>
              </p:cNvSpPr>
              <p:nvPr/>
            </p:nvSpPr>
            <p:spPr>
              <a:xfrm>
                <a:off x="381000" y="1166018"/>
                <a:ext cx="8229600" cy="5082382"/>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Font typeface="Wingdings 3"/>
                  <a:buNone/>
                </a:pPr>
                <a:r>
                  <a:rPr lang="en-US" dirty="0"/>
                  <a:t>For the case all the noises are the same in nature:</a:t>
                </a:r>
              </a:p>
              <a:p>
                <a:pPr marL="109728" indent="0">
                  <a:buFont typeface="Wingdings 3"/>
                  <a:buNone/>
                </a:pPr>
                <a:endParaRPr lang="en-US" dirty="0"/>
              </a:p>
              <a:p>
                <a:pPr marL="109728" indent="0">
                  <a:buFont typeface="Wingdings 3"/>
                  <a:buNone/>
                </a:pPr>
                <a:endParaRPr lang="en-US" dirty="0"/>
              </a:p>
              <a:p>
                <a:pPr marL="109728"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e>
                        <m:sub>
                          <m:r>
                            <m:rPr>
                              <m:sty m:val="p"/>
                            </m:rPr>
                            <a:rPr lang="en-US" b="0" i="0" smtClean="0">
                              <a:latin typeface="Cambria Math" panose="02040503050406030204" pitchFamily="18" charset="0"/>
                              <a:ea typeface="Cambria Math" panose="02040503050406030204" pitchFamily="18" charset="0"/>
                            </a:rPr>
                            <m:t>Circuit</m:t>
                          </m:r>
                        </m:sub>
                      </m:sSub>
                      <m:r>
                        <a:rPr lang="en-US">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a:rPr>
                          </m:ctrlPr>
                        </m:dPr>
                        <m:e>
                          <m:r>
                            <m:rPr>
                              <m:nor/>
                            </m:rPr>
                            <a:rPr lang="en-US" b="0" i="0" dirty="0" smtClean="0"/>
                            <m:t>4</m:t>
                          </m:r>
                          <m:sSup>
                            <m:sSupPr>
                              <m:ctrlPr>
                                <a:rPr lang="en-US" i="1" dirty="0">
                                  <a:latin typeface="Cambria Math" panose="02040503050406030204" pitchFamily="18" charset="0"/>
                                </a:rPr>
                              </m:ctrlPr>
                            </m:sSupPr>
                            <m:e>
                              <m:r>
                                <a:rPr lang="en-US" i="1" dirty="0">
                                  <a:latin typeface="Cambria Math"/>
                                  <a:ea typeface="Cambria Math"/>
                                </a:rPr>
                                <m:t>𝜋</m:t>
                              </m:r>
                            </m:e>
                            <m:sup>
                              <m:r>
                                <a:rPr lang="en-US" i="1" dirty="0">
                                  <a:latin typeface="Cambria Math"/>
                                </a:rPr>
                                <m:t>2</m:t>
                              </m:r>
                            </m:sup>
                          </m:sSup>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a:rPr>
                                    <m:t>𝐹</m:t>
                                  </m:r>
                                </m:e>
                                <m:sub>
                                  <m:r>
                                    <a:rPr lang="en-US" i="1" dirty="0">
                                      <a:latin typeface="Cambria Math"/>
                                    </a:rPr>
                                    <m:t>𝑛</m:t>
                                  </m:r>
                                </m:sub>
                              </m:sSub>
                              <m:r>
                                <a:rPr lang="en-US" i="1" dirty="0">
                                  <a:latin typeface="Cambria Math"/>
                                </a:rPr>
                                <m:t>𝐾𝑇</m:t>
                              </m:r>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𝐶</m:t>
                                  </m:r>
                                </m:e>
                                <m:sub>
                                  <m:r>
                                    <a:rPr lang="en-US" i="1" dirty="0">
                                      <a:latin typeface="Cambria Math"/>
                                    </a:rPr>
                                    <m:t>𝑜𝑢𝑡</m:t>
                                  </m:r>
                                </m:sub>
                              </m:sSub>
                            </m:num>
                            <m:den>
                              <m:sSup>
                                <m:sSupPr>
                                  <m:ctrlPr>
                                    <a:rPr lang="en-US" i="1" dirty="0">
                                      <a:latin typeface="Cambria Math" panose="02040503050406030204" pitchFamily="18" charset="0"/>
                                    </a:rPr>
                                  </m:ctrlPr>
                                </m:sSupPr>
                                <m:e>
                                  <m:sSub>
                                    <m:sSubPr>
                                      <m:ctrlPr>
                                        <a:rPr lang="en-US" i="1" dirty="0">
                                          <a:latin typeface="Cambria Math" panose="02040503050406030204" pitchFamily="18" charset="0"/>
                                        </a:rPr>
                                      </m:ctrlPr>
                                    </m:sSubPr>
                                    <m:e>
                                      <m:r>
                                        <a:rPr lang="en-US" i="1" dirty="0">
                                          <a:latin typeface="Cambria Math"/>
                                        </a:rPr>
                                        <m:t>𝑆𝐿</m:t>
                                      </m:r>
                                    </m:e>
                                    <m:sub>
                                      <m:r>
                                        <a:rPr lang="en-US" i="1" dirty="0">
                                          <a:latin typeface="Cambria Math"/>
                                        </a:rPr>
                                        <m:t>𝑂𝑈𝑇</m:t>
                                      </m:r>
                                    </m:sub>
                                  </m:sSub>
                                  <m:r>
                                    <a:rPr lang="en-US" dirty="0">
                                      <a:latin typeface="Cambria Math"/>
                                    </a:rPr>
                                    <m:t> </m:t>
                                  </m:r>
                                </m:e>
                                <m:sup>
                                  <m:r>
                                    <a:rPr lang="en-US" i="1" dirty="0">
                                      <a:latin typeface="Cambria Math"/>
                                    </a:rPr>
                                    <m:t>2</m:t>
                                  </m:r>
                                </m:sup>
                              </m:sSup>
                            </m:den>
                          </m:f>
                        </m:e>
                      </m:d>
                      <m:sSup>
                        <m:sSupPr>
                          <m:ctrlPr>
                            <a:rPr lang="en-US" i="1">
                              <a:latin typeface="Cambria Math" panose="02040503050406030204" pitchFamily="18" charset="0"/>
                              <a:ea typeface="Cambria Math"/>
                            </a:rPr>
                          </m:ctrlPr>
                        </m:sSupPr>
                        <m:e>
                          <m:r>
                            <m:rPr>
                              <m:sty m:val="p"/>
                            </m:rPr>
                            <a:rPr lang="en-US">
                              <a:latin typeface="Cambria Math" panose="02040503050406030204" pitchFamily="18" charset="0"/>
                              <a:ea typeface="Cambria Math"/>
                            </a:rPr>
                            <m:t>N</m:t>
                          </m:r>
                        </m:e>
                        <m:sup>
                          <m:r>
                            <a:rPr lang="en-US">
                              <a:latin typeface="Cambria Math" panose="02040503050406030204" pitchFamily="18" charset="0"/>
                              <a:ea typeface="Cambria Math"/>
                            </a:rPr>
                            <m:t>2</m:t>
                          </m:r>
                        </m:sup>
                      </m:sSup>
                      <m:r>
                        <m:rPr>
                          <m:nor/>
                        </m:rPr>
                        <a:rPr lang="en-US" dirty="0"/>
                        <m:t> </m:t>
                      </m:r>
                      <m:sSub>
                        <m:sSubPr>
                          <m:ctrlPr>
                            <a:rPr lang="en-US" i="1" dirty="0">
                              <a:latin typeface="Cambria Math" panose="02040503050406030204" pitchFamily="18" charset="0"/>
                            </a:rPr>
                          </m:ctrlPr>
                        </m:sSubPr>
                        <m:e>
                          <m:r>
                            <a:rPr lang="en-US" i="1" dirty="0">
                              <a:latin typeface="Cambria Math"/>
                            </a:rPr>
                            <m:t>𝑓</m:t>
                          </m:r>
                        </m:e>
                        <m:sub>
                          <m:r>
                            <a:rPr lang="en-US" i="1" dirty="0">
                              <a:latin typeface="Cambria Math"/>
                            </a:rPr>
                            <m:t>𝑟𝑒𝑓</m:t>
                          </m:r>
                        </m:sub>
                      </m:sSub>
                    </m:oMath>
                  </m:oMathPara>
                </a14:m>
                <a:endParaRPr lang="en-US" dirty="0"/>
              </a:p>
              <a:p>
                <a:pPr marL="109728" indent="0">
                  <a:buFont typeface="Wingdings 3"/>
                  <a:buNone/>
                </a:pPr>
                <a:endParaRPr lang="en-US" dirty="0"/>
              </a:p>
              <a:p>
                <a:pPr marL="109728" indent="0">
                  <a:buFont typeface="Wingdings 3"/>
                  <a:buNone/>
                </a:pPr>
                <a:endParaRPr lang="en-US" dirty="0"/>
              </a:p>
            </p:txBody>
          </p:sp>
        </mc:Choice>
        <mc:Fallback xmlns="">
          <p:sp>
            <p:nvSpPr>
              <p:cNvPr id="2" name="Content Placeholder 1"/>
              <p:cNvSpPr txBox="1">
                <a:spLocks noRot="1" noChangeAspect="1" noMove="1" noResize="1" noEditPoints="1" noAdjustHandles="1" noChangeArrowheads="1" noChangeShapeType="1" noTextEdit="1"/>
              </p:cNvSpPr>
              <p:nvPr/>
            </p:nvSpPr>
            <p:spPr>
              <a:xfrm>
                <a:off x="381000" y="1166018"/>
                <a:ext cx="8229600" cy="5082382"/>
              </a:xfrm>
              <a:prstGeom prst="rect">
                <a:avLst/>
              </a:prstGeom>
              <a:blipFill>
                <a:blip r:embed="rId2"/>
                <a:stretch>
                  <a:fillRect l="-74" t="-1079"/>
                </a:stretch>
              </a:blipFill>
            </p:spPr>
            <p:txBody>
              <a:bodyPr/>
              <a:lstStyle/>
              <a:p>
                <a:r>
                  <a:rPr lang="en-US">
                    <a:noFill/>
                  </a:rPr>
                  <a:t> </a:t>
                </a:r>
              </a:p>
            </p:txBody>
          </p:sp>
        </mc:Fallback>
      </mc:AlternateContent>
      <p:cxnSp>
        <p:nvCxnSpPr>
          <p:cNvPr id="4" name="Straight Arrow Connector 3"/>
          <p:cNvCxnSpPr/>
          <p:nvPr/>
        </p:nvCxnSpPr>
        <p:spPr>
          <a:xfrm flipV="1">
            <a:off x="3200400" y="3886200"/>
            <a:ext cx="326923" cy="15823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95400" y="4191000"/>
            <a:ext cx="2375971" cy="369332"/>
          </a:xfrm>
          <a:prstGeom prst="rect">
            <a:avLst/>
          </a:prstGeom>
          <a:noFill/>
        </p:spPr>
        <p:txBody>
          <a:bodyPr wrap="none" rtlCol="0">
            <a:spAutoFit/>
          </a:bodyPr>
          <a:lstStyle/>
          <a:p>
            <a:r>
              <a:rPr lang="en-US" b="1" dirty="0">
                <a:solidFill>
                  <a:srgbClr val="00B050"/>
                </a:solidFill>
              </a:rPr>
              <a:t>circuit performance</a:t>
            </a:r>
          </a:p>
        </p:txBody>
      </p:sp>
    </p:spTree>
    <p:extLst>
      <p:ext uri="{BB962C8B-B14F-4D97-AF65-F5344CB8AC3E}">
        <p14:creationId xmlns:p14="http://schemas.microsoft.com/office/powerpoint/2010/main" val="1225013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Phase Noise Simulations</a:t>
            </a:r>
          </a:p>
        </p:txBody>
      </p:sp>
      <p:pic>
        <p:nvPicPr>
          <p:cNvPr id="5" name="Picture 4"/>
          <p:cNvPicPr>
            <a:picLocks noChangeAspect="1"/>
          </p:cNvPicPr>
          <p:nvPr/>
        </p:nvPicPr>
        <p:blipFill>
          <a:blip r:embed="rId2"/>
          <a:stretch>
            <a:fillRect/>
          </a:stretch>
        </p:blipFill>
        <p:spPr>
          <a:xfrm>
            <a:off x="170536" y="2213556"/>
            <a:ext cx="4740294" cy="2430888"/>
          </a:xfrm>
          <a:prstGeom prst="rect">
            <a:avLst/>
          </a:prstGeom>
        </p:spPr>
      </p:pic>
      <p:pic>
        <p:nvPicPr>
          <p:cNvPr id="7" name="Picture 6"/>
          <p:cNvPicPr>
            <a:picLocks noChangeAspect="1"/>
          </p:cNvPicPr>
          <p:nvPr/>
        </p:nvPicPr>
        <p:blipFill>
          <a:blip r:embed="rId3"/>
          <a:stretch>
            <a:fillRect/>
          </a:stretch>
        </p:blipFill>
        <p:spPr>
          <a:xfrm>
            <a:off x="5087574" y="2162219"/>
            <a:ext cx="3905345" cy="2621736"/>
          </a:xfrm>
          <a:prstGeom prst="rect">
            <a:avLst/>
          </a:prstGeom>
        </p:spPr>
      </p:pic>
      <p:sp>
        <p:nvSpPr>
          <p:cNvPr id="8" name="Title 2"/>
          <p:cNvSpPr txBox="1">
            <a:spLocks/>
          </p:cNvSpPr>
          <p:nvPr/>
        </p:nvSpPr>
        <p:spPr>
          <a:xfrm>
            <a:off x="170536" y="1650883"/>
            <a:ext cx="4211097" cy="562673"/>
          </a:xfrm>
          <a:prstGeom prst="rect">
            <a:avLst/>
          </a:prstGeom>
        </p:spPr>
        <p:txBody>
          <a:bodyPr vert="horz" rtlCol="0" anchor="ctr">
            <a:normAutofit fontScale="92500" lnSpcReduction="2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1800" dirty="0"/>
              <a:t>Phase Noise Simulation in ADS Keysight:</a:t>
            </a:r>
          </a:p>
        </p:txBody>
      </p:sp>
      <p:pic>
        <p:nvPicPr>
          <p:cNvPr id="10"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705600" y="4114800"/>
            <a:ext cx="1552575" cy="897755"/>
          </a:xfrm>
        </p:spPr>
      </p:pic>
    </p:spTree>
    <p:extLst>
      <p:ext uri="{BB962C8B-B14F-4D97-AF65-F5344CB8AC3E}">
        <p14:creationId xmlns:p14="http://schemas.microsoft.com/office/powerpoint/2010/main" val="1539683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3EB003-2CCA-4040-9465-49B7CD759E25}"/>
              </a:ext>
            </a:extLst>
          </p:cNvPr>
          <p:cNvSpPr>
            <a:spLocks noGrp="1"/>
          </p:cNvSpPr>
          <p:nvPr>
            <p:ph type="title"/>
          </p:nvPr>
        </p:nvSpPr>
        <p:spPr/>
        <p:txBody>
          <a:bodyPr/>
          <a:lstStyle/>
          <a:p>
            <a:r>
              <a:rPr lang="en-US" dirty="0"/>
              <a:t>Phase Noise Measurement</a:t>
            </a:r>
            <a:endParaRPr lang="he-IL" dirty="0"/>
          </a:p>
        </p:txBody>
      </p:sp>
      <p:pic>
        <p:nvPicPr>
          <p:cNvPr id="4" name="Picture 3">
            <a:extLst>
              <a:ext uri="{FF2B5EF4-FFF2-40B4-BE49-F238E27FC236}">
                <a16:creationId xmlns:a16="http://schemas.microsoft.com/office/drawing/2014/main" id="{FFFB4BE4-C397-4805-94AF-D08103D8B5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840" y="1270429"/>
            <a:ext cx="7035143" cy="3319272"/>
          </a:xfrm>
          <a:prstGeom prst="rect">
            <a:avLst/>
          </a:prstGeom>
        </p:spPr>
      </p:pic>
      <p:pic>
        <p:nvPicPr>
          <p:cNvPr id="5" name="Picture 4">
            <a:extLst>
              <a:ext uri="{FF2B5EF4-FFF2-40B4-BE49-F238E27FC236}">
                <a16:creationId xmlns:a16="http://schemas.microsoft.com/office/drawing/2014/main" id="{3EA7657D-3366-4D67-826B-4523D7AFBD71}"/>
              </a:ext>
            </a:extLst>
          </p:cNvPr>
          <p:cNvPicPr>
            <a:picLocks noChangeAspect="1"/>
          </p:cNvPicPr>
          <p:nvPr/>
        </p:nvPicPr>
        <p:blipFill>
          <a:blip r:embed="rId3"/>
          <a:stretch>
            <a:fillRect/>
          </a:stretch>
        </p:blipFill>
        <p:spPr>
          <a:xfrm>
            <a:off x="6405238" y="1164520"/>
            <a:ext cx="2629960" cy="1765545"/>
          </a:xfrm>
          <a:prstGeom prst="rect">
            <a:avLst/>
          </a:prstGeom>
        </p:spPr>
      </p:pic>
      <p:sp>
        <p:nvSpPr>
          <p:cNvPr id="6" name="Title 2">
            <a:extLst>
              <a:ext uri="{FF2B5EF4-FFF2-40B4-BE49-F238E27FC236}">
                <a16:creationId xmlns:a16="http://schemas.microsoft.com/office/drawing/2014/main" id="{6F858DA2-2617-49F1-A63D-4D3A2EF4A6A0}"/>
              </a:ext>
            </a:extLst>
          </p:cNvPr>
          <p:cNvSpPr txBox="1">
            <a:spLocks noGrp="1"/>
          </p:cNvSpPr>
          <p:nvPr>
            <p:ph idx="1"/>
          </p:nvPr>
        </p:nvSpPr>
        <p:spPr>
          <a:xfrm>
            <a:off x="457200" y="1481138"/>
            <a:ext cx="8229600" cy="4525962"/>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                            Phase Noise Measurement</a:t>
            </a:r>
          </a:p>
        </p:txBody>
      </p:sp>
      <p:sp>
        <p:nvSpPr>
          <p:cNvPr id="7" name="Rectangle 6">
            <a:extLst>
              <a:ext uri="{FF2B5EF4-FFF2-40B4-BE49-F238E27FC236}">
                <a16:creationId xmlns:a16="http://schemas.microsoft.com/office/drawing/2014/main" id="{4D15B793-3F39-4842-8C72-A568699ADF8D}"/>
              </a:ext>
            </a:extLst>
          </p:cNvPr>
          <p:cNvSpPr/>
          <p:nvPr/>
        </p:nvSpPr>
        <p:spPr>
          <a:xfrm>
            <a:off x="1828800" y="5384800"/>
            <a:ext cx="17526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141677C-09EE-4B49-9BF4-5068460E0306}"/>
              </a:ext>
            </a:extLst>
          </p:cNvPr>
          <p:cNvSpPr/>
          <p:nvPr/>
        </p:nvSpPr>
        <p:spPr>
          <a:xfrm>
            <a:off x="4114799" y="5384800"/>
            <a:ext cx="167601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3B040D3-E904-45F0-B0BA-CEA29CD5BF9D}"/>
              </a:ext>
            </a:extLst>
          </p:cNvPr>
          <p:cNvSpPr/>
          <p:nvPr/>
        </p:nvSpPr>
        <p:spPr>
          <a:xfrm>
            <a:off x="6172200" y="5376862"/>
            <a:ext cx="13716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F64D6B29-545B-4C7E-9D16-B72430261B19}"/>
              </a:ext>
            </a:extLst>
          </p:cNvPr>
          <p:cNvCxnSpPr>
            <a:stCxn id="7" idx="3"/>
            <a:endCxn id="8" idx="1"/>
          </p:cNvCxnSpPr>
          <p:nvPr/>
        </p:nvCxnSpPr>
        <p:spPr>
          <a:xfrm>
            <a:off x="3581400" y="5842000"/>
            <a:ext cx="533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96FD0EE-43EE-4C51-BBF5-751AE6280399}"/>
              </a:ext>
            </a:extLst>
          </p:cNvPr>
          <p:cNvCxnSpPr>
            <a:cxnSpLocks/>
          </p:cNvCxnSpPr>
          <p:nvPr/>
        </p:nvCxnSpPr>
        <p:spPr>
          <a:xfrm>
            <a:off x="5791200" y="5842000"/>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1884B2-441D-4C0A-8317-C5EFAFD5FFC3}"/>
              </a:ext>
            </a:extLst>
          </p:cNvPr>
          <p:cNvCxnSpPr>
            <a:cxnSpLocks/>
          </p:cNvCxnSpPr>
          <p:nvPr/>
        </p:nvCxnSpPr>
        <p:spPr>
          <a:xfrm>
            <a:off x="1104900" y="5826124"/>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B35C2B1-0A2B-4D8A-B616-79BF35D8EC7A}"/>
              </a:ext>
            </a:extLst>
          </p:cNvPr>
          <p:cNvCxnSpPr>
            <a:cxnSpLocks/>
          </p:cNvCxnSpPr>
          <p:nvPr/>
        </p:nvCxnSpPr>
        <p:spPr>
          <a:xfrm>
            <a:off x="7543800" y="5842000"/>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C7E91D6-FDDB-43BE-92DD-74080AF34DFF}"/>
              </a:ext>
            </a:extLst>
          </p:cNvPr>
          <p:cNvSpPr txBox="1"/>
          <p:nvPr/>
        </p:nvSpPr>
        <p:spPr>
          <a:xfrm>
            <a:off x="1828800" y="5502958"/>
            <a:ext cx="1752983" cy="646331"/>
          </a:xfrm>
          <a:prstGeom prst="rect">
            <a:avLst/>
          </a:prstGeom>
          <a:noFill/>
        </p:spPr>
        <p:txBody>
          <a:bodyPr wrap="square" rtlCol="0">
            <a:spAutoFit/>
          </a:bodyPr>
          <a:lstStyle/>
          <a:p>
            <a:pPr algn="ctr"/>
            <a:r>
              <a:rPr lang="en-US" dirty="0"/>
              <a:t>Phase </a:t>
            </a:r>
          </a:p>
          <a:p>
            <a:pPr algn="ctr"/>
            <a:r>
              <a:rPr lang="en-US" dirty="0"/>
              <a:t>Demodulator</a:t>
            </a:r>
          </a:p>
        </p:txBody>
      </p:sp>
      <p:sp>
        <p:nvSpPr>
          <p:cNvPr id="15" name="TextBox 14">
            <a:extLst>
              <a:ext uri="{FF2B5EF4-FFF2-40B4-BE49-F238E27FC236}">
                <a16:creationId xmlns:a16="http://schemas.microsoft.com/office/drawing/2014/main" id="{957E451D-3070-4316-B56D-167D20DE482F}"/>
              </a:ext>
            </a:extLst>
          </p:cNvPr>
          <p:cNvSpPr txBox="1"/>
          <p:nvPr/>
        </p:nvSpPr>
        <p:spPr>
          <a:xfrm>
            <a:off x="4075932" y="5502958"/>
            <a:ext cx="1752983" cy="646331"/>
          </a:xfrm>
          <a:prstGeom prst="rect">
            <a:avLst/>
          </a:prstGeom>
          <a:noFill/>
        </p:spPr>
        <p:txBody>
          <a:bodyPr wrap="square" rtlCol="0">
            <a:spAutoFit/>
          </a:bodyPr>
          <a:lstStyle/>
          <a:p>
            <a:pPr algn="ctr"/>
            <a:r>
              <a:rPr lang="en-US" dirty="0"/>
              <a:t>Spectrum </a:t>
            </a:r>
          </a:p>
          <a:p>
            <a:pPr algn="ctr"/>
            <a:r>
              <a:rPr lang="en-US" dirty="0"/>
              <a:t>Analyzer</a:t>
            </a:r>
          </a:p>
        </p:txBody>
      </p:sp>
      <p:sp>
        <p:nvSpPr>
          <p:cNvPr id="16" name="TextBox 15">
            <a:extLst>
              <a:ext uri="{FF2B5EF4-FFF2-40B4-BE49-F238E27FC236}">
                <a16:creationId xmlns:a16="http://schemas.microsoft.com/office/drawing/2014/main" id="{7ECD69A0-B11F-416E-A693-743ECE5B3676}"/>
              </a:ext>
            </a:extLst>
          </p:cNvPr>
          <p:cNvSpPr txBox="1"/>
          <p:nvPr/>
        </p:nvSpPr>
        <p:spPr>
          <a:xfrm>
            <a:off x="5876733" y="5641457"/>
            <a:ext cx="1752983" cy="369332"/>
          </a:xfrm>
          <a:prstGeom prst="rect">
            <a:avLst/>
          </a:prstGeom>
          <a:noFill/>
        </p:spPr>
        <p:txBody>
          <a:bodyPr wrap="square" rtlCol="0">
            <a:spAutoFit/>
          </a:bodyPr>
          <a:lstStyle/>
          <a:p>
            <a:pPr algn="ctr"/>
            <a:r>
              <a:rPr lang="en-US" dirty="0"/>
              <a:t>Log( )</a:t>
            </a:r>
          </a:p>
        </p:txBody>
      </p:sp>
      <p:sp>
        <p:nvSpPr>
          <p:cNvPr id="17" name="TextBox 16">
            <a:extLst>
              <a:ext uri="{FF2B5EF4-FFF2-40B4-BE49-F238E27FC236}">
                <a16:creationId xmlns:a16="http://schemas.microsoft.com/office/drawing/2014/main" id="{53E640B7-B5E9-46CA-8AA5-3E883BCB921E}"/>
              </a:ext>
            </a:extLst>
          </p:cNvPr>
          <p:cNvSpPr txBox="1"/>
          <p:nvPr/>
        </p:nvSpPr>
        <p:spPr>
          <a:xfrm>
            <a:off x="7547362" y="5481906"/>
            <a:ext cx="1364476" cy="369332"/>
          </a:xfrm>
          <a:prstGeom prst="rect">
            <a:avLst/>
          </a:prstGeom>
          <a:noFill/>
        </p:spPr>
        <p:txBody>
          <a:bodyPr wrap="square" rtlCol="0">
            <a:spAutoFit/>
          </a:bodyPr>
          <a:lstStyle/>
          <a:p>
            <a:r>
              <a:rPr lang="en-US" dirty="0"/>
              <a:t>To Display</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0BD7A4F-FD5F-400E-8389-4151D0DFE250}"/>
                  </a:ext>
                </a:extLst>
              </p:cNvPr>
              <p:cNvSpPr txBox="1"/>
              <p:nvPr/>
            </p:nvSpPr>
            <p:spPr>
              <a:xfrm>
                <a:off x="5524459" y="4853400"/>
                <a:ext cx="914481" cy="394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ea typeface="Cambria Math" panose="02040503050406030204" pitchFamily="18" charset="0"/>
                            </a:rPr>
                            <m:t>𝜙</m:t>
                          </m:r>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r>
                        <a:rPr lang="en-US" b="0" i="1" dirty="0"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8" name="TextBox 17">
                <a:extLst>
                  <a:ext uri="{FF2B5EF4-FFF2-40B4-BE49-F238E27FC236}">
                    <a16:creationId xmlns:a16="http://schemas.microsoft.com/office/drawing/2014/main" id="{20BD7A4F-FD5F-400E-8389-4151D0DFE250}"/>
                  </a:ext>
                </a:extLst>
              </p:cNvPr>
              <p:cNvSpPr txBox="1">
                <a:spLocks noRot="1" noChangeAspect="1" noMove="1" noResize="1" noEditPoints="1" noAdjustHandles="1" noChangeArrowheads="1" noChangeShapeType="1" noTextEdit="1"/>
              </p:cNvSpPr>
              <p:nvPr/>
            </p:nvSpPr>
            <p:spPr>
              <a:xfrm>
                <a:off x="5524459" y="4853400"/>
                <a:ext cx="914481" cy="394082"/>
              </a:xfrm>
              <a:prstGeom prst="rect">
                <a:avLst/>
              </a:prstGeom>
              <a:blipFill>
                <a:blip r:embed="rId4"/>
                <a:stretch>
                  <a:fillRect b="-9231"/>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C6421CD-F844-4138-AB79-7B41D7932C75}"/>
                  </a:ext>
                </a:extLst>
              </p:cNvPr>
              <p:cNvSpPr txBox="1"/>
              <p:nvPr/>
            </p:nvSpPr>
            <p:spPr>
              <a:xfrm>
                <a:off x="3629218" y="4873111"/>
                <a:ext cx="4204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𝜙</m:t>
                      </m:r>
                    </m:oMath>
                  </m:oMathPara>
                </a14:m>
                <a:endParaRPr lang="en-US" dirty="0"/>
              </a:p>
            </p:txBody>
          </p:sp>
        </mc:Choice>
        <mc:Fallback>
          <p:sp>
            <p:nvSpPr>
              <p:cNvPr id="19" name="TextBox 18">
                <a:extLst>
                  <a:ext uri="{FF2B5EF4-FFF2-40B4-BE49-F238E27FC236}">
                    <a16:creationId xmlns:a16="http://schemas.microsoft.com/office/drawing/2014/main" id="{6C6421CD-F844-4138-AB79-7B41D7932C75}"/>
                  </a:ext>
                </a:extLst>
              </p:cNvPr>
              <p:cNvSpPr txBox="1">
                <a:spLocks noRot="1" noChangeAspect="1" noMove="1" noResize="1" noEditPoints="1" noAdjustHandles="1" noChangeArrowheads="1" noChangeShapeType="1" noTextEdit="1"/>
              </p:cNvSpPr>
              <p:nvPr/>
            </p:nvSpPr>
            <p:spPr>
              <a:xfrm>
                <a:off x="3629218" y="4873111"/>
                <a:ext cx="420436" cy="369332"/>
              </a:xfrm>
              <a:prstGeom prst="rect">
                <a:avLst/>
              </a:prstGeom>
              <a:blipFill>
                <a:blip r:embed="rId5"/>
                <a:stretch>
                  <a:fillRect b="-8197"/>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AE65F693-032F-416A-98A5-2A10D4DCA9AD}"/>
                  </a:ext>
                </a:extLst>
              </p:cNvPr>
              <p:cNvSpPr/>
              <p:nvPr/>
            </p:nvSpPr>
            <p:spPr>
              <a:xfrm>
                <a:off x="401419" y="4944767"/>
                <a:ext cx="2616357" cy="369332"/>
              </a:xfrm>
              <a:prstGeom prst="rect">
                <a:avLst/>
              </a:prstGeom>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𝐴𝑐𝑜𝑠</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f</m:t>
                        </m:r>
                      </m:e>
                      <m:sub>
                        <m:r>
                          <a:rPr lang="en-US" b="0" i="0" smtClean="0">
                            <a:latin typeface="Cambria Math" panose="02040503050406030204" pitchFamily="18" charset="0"/>
                          </a:rPr>
                          <m:t>0</m:t>
                        </m:r>
                      </m:sub>
                    </m:sSub>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𝜙</m:t>
                    </m:r>
                  </m:oMath>
                </a14:m>
                <a:r>
                  <a:rPr lang="en-US" dirty="0"/>
                  <a:t>)</a:t>
                </a:r>
              </a:p>
            </p:txBody>
          </p:sp>
        </mc:Choice>
        <mc:Fallback>
          <p:sp>
            <p:nvSpPr>
              <p:cNvPr id="20" name="Rectangle 19">
                <a:extLst>
                  <a:ext uri="{FF2B5EF4-FFF2-40B4-BE49-F238E27FC236}">
                    <a16:creationId xmlns:a16="http://schemas.microsoft.com/office/drawing/2014/main" id="{AE65F693-032F-416A-98A5-2A10D4DCA9AD}"/>
                  </a:ext>
                </a:extLst>
              </p:cNvPr>
              <p:cNvSpPr>
                <a:spLocks noRot="1" noChangeAspect="1" noMove="1" noResize="1" noEditPoints="1" noAdjustHandles="1" noChangeArrowheads="1" noChangeShapeType="1" noTextEdit="1"/>
              </p:cNvSpPr>
              <p:nvPr/>
            </p:nvSpPr>
            <p:spPr>
              <a:xfrm>
                <a:off x="401419" y="4944767"/>
                <a:ext cx="2616357" cy="369332"/>
              </a:xfrm>
              <a:prstGeom prst="rect">
                <a:avLst/>
              </a:prstGeom>
              <a:blipFill>
                <a:blip r:embed="rId6"/>
                <a:stretch>
                  <a:fillRect t="-6557" r="-932" b="-26230"/>
                </a:stretch>
              </a:blipFill>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8C563D47-8A92-461D-A8D4-7B4F66A55C58}"/>
              </a:ext>
            </a:extLst>
          </p:cNvPr>
          <p:cNvCxnSpPr>
            <a:cxnSpLocks/>
          </p:cNvCxnSpPr>
          <p:nvPr/>
        </p:nvCxnSpPr>
        <p:spPr>
          <a:xfrm>
            <a:off x="1334268" y="5289967"/>
            <a:ext cx="152399" cy="465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2635EED-9570-45E2-996B-01968D5F7534}"/>
              </a:ext>
            </a:extLst>
          </p:cNvPr>
          <p:cNvCxnSpPr>
            <a:cxnSpLocks/>
          </p:cNvCxnSpPr>
          <p:nvPr/>
        </p:nvCxnSpPr>
        <p:spPr>
          <a:xfrm>
            <a:off x="3858294" y="5319694"/>
            <a:ext cx="56575"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DC9566-0113-4022-92F1-7E7F1F27EB4F}"/>
              </a:ext>
            </a:extLst>
          </p:cNvPr>
          <p:cNvCxnSpPr>
            <a:cxnSpLocks/>
          </p:cNvCxnSpPr>
          <p:nvPr/>
        </p:nvCxnSpPr>
        <p:spPr>
          <a:xfrm>
            <a:off x="5857972" y="5279349"/>
            <a:ext cx="152399" cy="465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1">
            <a:extLst>
              <a:ext uri="{FF2B5EF4-FFF2-40B4-BE49-F238E27FC236}">
                <a16:creationId xmlns:a16="http://schemas.microsoft.com/office/drawing/2014/main" id="{231A78D4-F350-4680-880E-77E96E2B7572}"/>
              </a:ext>
            </a:extLst>
          </p:cNvPr>
          <p:cNvSpPr txBox="1">
            <a:spLocks/>
          </p:cNvSpPr>
          <p:nvPr/>
        </p:nvSpPr>
        <p:spPr>
          <a:xfrm>
            <a:off x="401419" y="4424777"/>
            <a:ext cx="8229600" cy="282091"/>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endParaRPr lang="en-US" sz="1800" b="1" u="sng" dirty="0">
              <a:solidFill>
                <a:srgbClr val="00B0F0"/>
              </a:solidFill>
            </a:endParaRPr>
          </a:p>
        </p:txBody>
      </p:sp>
    </p:spTree>
    <p:extLst>
      <p:ext uri="{BB962C8B-B14F-4D97-AF65-F5344CB8AC3E}">
        <p14:creationId xmlns:p14="http://schemas.microsoft.com/office/powerpoint/2010/main" val="2383829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09728" indent="0">
              <a:buNone/>
            </a:pPr>
            <a:r>
              <a:rPr lang="en-US" u="sng" dirty="0">
                <a:solidFill>
                  <a:srgbClr val="7030A0"/>
                </a:solidFill>
              </a:rPr>
              <a:t>Design issues:</a:t>
            </a:r>
            <a:endParaRPr lang="en-US" dirty="0">
              <a:solidFill>
                <a:srgbClr val="7030A0"/>
              </a:solidFill>
            </a:endParaRPr>
          </a:p>
          <a:p>
            <a:pPr marL="109728" indent="0">
              <a:buNone/>
            </a:pPr>
            <a:r>
              <a:rPr lang="en-US" dirty="0">
                <a:solidFill>
                  <a:srgbClr val="7030A0"/>
                </a:solidFill>
              </a:rPr>
              <a:t>1)</a:t>
            </a:r>
            <a:r>
              <a:rPr lang="en-US" dirty="0"/>
              <a:t>In a design of PLL usually inside the bandwidth of the PLL the PD and buffer Circuits dominates the Phase Noise which determines the noise floor. outside the Bandwidth the VCO dominates the output Phase Noise.</a:t>
            </a:r>
          </a:p>
          <a:p>
            <a:pPr marL="109728" indent="0">
              <a:buNone/>
            </a:pPr>
            <a:endParaRPr lang="en-US" dirty="0"/>
          </a:p>
          <a:p>
            <a:pPr marL="109728" indent="0">
              <a:buNone/>
            </a:pPr>
            <a:r>
              <a:rPr lang="en-US" dirty="0">
                <a:solidFill>
                  <a:srgbClr val="7030A0"/>
                </a:solidFill>
              </a:rPr>
              <a:t>2)</a:t>
            </a:r>
            <a:r>
              <a:rPr lang="en-US" dirty="0"/>
              <a:t>In designing a PLL it is important for Phase     Noise Consideration to chose the Bandwidth as     the cross point where the VCO Phase noise </a:t>
            </a:r>
          </a:p>
          <a:p>
            <a:pPr marL="109728" indent="0">
              <a:buNone/>
            </a:pPr>
            <a:r>
              <a:rPr lang="en-US" dirty="0"/>
              <a:t>Hits the Noise floor Phase Noise of the PLL.</a:t>
            </a:r>
          </a:p>
        </p:txBody>
      </p:sp>
      <p:sp>
        <p:nvSpPr>
          <p:cNvPr id="3" name="Title 2"/>
          <p:cNvSpPr>
            <a:spLocks noGrp="1"/>
          </p:cNvSpPr>
          <p:nvPr>
            <p:ph type="title"/>
          </p:nvPr>
        </p:nvSpPr>
        <p:spPr/>
        <p:txBody>
          <a:bodyPr/>
          <a:lstStyle/>
          <a:p>
            <a:r>
              <a:rPr lang="en-US" dirty="0">
                <a:solidFill>
                  <a:srgbClr val="7030A0"/>
                </a:solidFill>
              </a:rPr>
              <a:t>Total Phase Noise</a:t>
            </a:r>
          </a:p>
        </p:txBody>
      </p:sp>
    </p:spTree>
    <p:extLst>
      <p:ext uri="{BB962C8B-B14F-4D97-AF65-F5344CB8AC3E}">
        <p14:creationId xmlns:p14="http://schemas.microsoft.com/office/powerpoint/2010/main" val="81408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Laser Locking</a:t>
            </a:r>
          </a:p>
        </p:txBody>
      </p:sp>
      <p:pic>
        <p:nvPicPr>
          <p:cNvPr id="7" name="Picture 6"/>
          <p:cNvPicPr>
            <a:picLocks noChangeAspect="1"/>
          </p:cNvPicPr>
          <p:nvPr/>
        </p:nvPicPr>
        <p:blipFill>
          <a:blip r:embed="rId2"/>
          <a:stretch>
            <a:fillRect/>
          </a:stretch>
        </p:blipFill>
        <p:spPr>
          <a:xfrm>
            <a:off x="5105400" y="1143000"/>
            <a:ext cx="3008809" cy="2367280"/>
          </a:xfrm>
          <a:prstGeom prst="rect">
            <a:avLst/>
          </a:prstGeom>
        </p:spPr>
      </p:pic>
      <p:sp>
        <p:nvSpPr>
          <p:cNvPr id="8" name="Rectangle 7"/>
          <p:cNvSpPr/>
          <p:nvPr/>
        </p:nvSpPr>
        <p:spPr>
          <a:xfrm>
            <a:off x="2168131" y="1938575"/>
            <a:ext cx="14478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54370" y="3351136"/>
            <a:ext cx="14478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69725" y="2160618"/>
            <a:ext cx="651140" cy="369332"/>
          </a:xfrm>
          <a:prstGeom prst="rect">
            <a:avLst/>
          </a:prstGeom>
          <a:noFill/>
        </p:spPr>
        <p:txBody>
          <a:bodyPr wrap="none" rtlCol="0">
            <a:spAutoFit/>
          </a:bodyPr>
          <a:lstStyle/>
          <a:p>
            <a:r>
              <a:rPr lang="en-US" dirty="0"/>
              <a:t>BDU</a:t>
            </a:r>
          </a:p>
        </p:txBody>
      </p:sp>
      <p:sp>
        <p:nvSpPr>
          <p:cNvPr id="12" name="TextBox 11"/>
          <p:cNvSpPr txBox="1"/>
          <p:nvPr/>
        </p:nvSpPr>
        <p:spPr>
          <a:xfrm>
            <a:off x="2552700" y="3575846"/>
            <a:ext cx="651140" cy="369332"/>
          </a:xfrm>
          <a:prstGeom prst="rect">
            <a:avLst/>
          </a:prstGeom>
          <a:noFill/>
        </p:spPr>
        <p:txBody>
          <a:bodyPr wrap="none" rtlCol="0">
            <a:spAutoFit/>
          </a:bodyPr>
          <a:lstStyle/>
          <a:p>
            <a:r>
              <a:rPr lang="en-US" dirty="0"/>
              <a:t>BDU</a:t>
            </a:r>
          </a:p>
        </p:txBody>
      </p:sp>
      <p:sp>
        <p:nvSpPr>
          <p:cNvPr id="13" name="Rectangle 12"/>
          <p:cNvSpPr/>
          <p:nvPr/>
        </p:nvSpPr>
        <p:spPr>
          <a:xfrm>
            <a:off x="174558" y="3489348"/>
            <a:ext cx="1091276" cy="4855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8371" y="3575846"/>
            <a:ext cx="1037463" cy="369332"/>
          </a:xfrm>
          <a:prstGeom prst="rect">
            <a:avLst/>
          </a:prstGeom>
          <a:noFill/>
        </p:spPr>
        <p:txBody>
          <a:bodyPr wrap="none" rtlCol="0">
            <a:spAutoFit/>
          </a:bodyPr>
          <a:lstStyle/>
          <a:p>
            <a:r>
              <a:rPr lang="en-US" dirty="0"/>
              <a:t>674 </a:t>
            </a:r>
            <a:r>
              <a:rPr lang="en-US" dirty="0" err="1"/>
              <a:t>nM</a:t>
            </a:r>
            <a:endParaRPr lang="en-US" dirty="0"/>
          </a:p>
        </p:txBody>
      </p:sp>
      <p:sp>
        <p:nvSpPr>
          <p:cNvPr id="15" name="Rectangle 14"/>
          <p:cNvSpPr/>
          <p:nvPr/>
        </p:nvSpPr>
        <p:spPr>
          <a:xfrm>
            <a:off x="274300" y="1964284"/>
            <a:ext cx="1301690" cy="73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74557" y="2002384"/>
            <a:ext cx="1527837" cy="646331"/>
          </a:xfrm>
          <a:prstGeom prst="rect">
            <a:avLst/>
          </a:prstGeom>
          <a:noFill/>
        </p:spPr>
        <p:txBody>
          <a:bodyPr wrap="square" rtlCol="0">
            <a:spAutoFit/>
          </a:bodyPr>
          <a:lstStyle/>
          <a:p>
            <a:pPr algn="ctr"/>
            <a:r>
              <a:rPr lang="en-US" dirty="0"/>
              <a:t>Frequency </a:t>
            </a:r>
          </a:p>
          <a:p>
            <a:pPr algn="ctr"/>
            <a:r>
              <a:rPr lang="en-US" dirty="0"/>
              <a:t>Comb</a:t>
            </a:r>
          </a:p>
        </p:txBody>
      </p:sp>
      <p:cxnSp>
        <p:nvCxnSpPr>
          <p:cNvPr id="18" name="Straight Arrow Connector 17"/>
          <p:cNvCxnSpPr>
            <a:stCxn id="13" idx="3"/>
            <a:endCxn id="9" idx="1"/>
          </p:cNvCxnSpPr>
          <p:nvPr/>
        </p:nvCxnSpPr>
        <p:spPr>
          <a:xfrm>
            <a:off x="1265834" y="3732136"/>
            <a:ext cx="88853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Connector 23"/>
          <p:cNvCxnSpPr/>
          <p:nvPr/>
        </p:nvCxnSpPr>
        <p:spPr>
          <a:xfrm>
            <a:off x="1413900" y="2726284"/>
            <a:ext cx="0" cy="783996"/>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Arrow Connector 29"/>
          <p:cNvCxnSpPr/>
          <p:nvPr/>
        </p:nvCxnSpPr>
        <p:spPr>
          <a:xfrm>
            <a:off x="1413900" y="3510280"/>
            <a:ext cx="74047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2" name="Rectangle 31"/>
          <p:cNvSpPr/>
          <p:nvPr/>
        </p:nvSpPr>
        <p:spPr>
          <a:xfrm>
            <a:off x="2154370" y="4686800"/>
            <a:ext cx="1447800" cy="73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097221" y="4764896"/>
            <a:ext cx="1541330" cy="523220"/>
          </a:xfrm>
          <a:prstGeom prst="rect">
            <a:avLst/>
          </a:prstGeom>
          <a:noFill/>
        </p:spPr>
        <p:txBody>
          <a:bodyPr wrap="square" rtlCol="0">
            <a:spAutoFit/>
          </a:bodyPr>
          <a:lstStyle/>
          <a:p>
            <a:pPr algn="ctr"/>
            <a:r>
              <a:rPr lang="en-US" sz="1400" dirty="0"/>
              <a:t>Phase Detector</a:t>
            </a:r>
          </a:p>
          <a:p>
            <a:pPr algn="ctr"/>
            <a:r>
              <a:rPr lang="en-US" sz="1400" dirty="0"/>
              <a:t>+ PID</a:t>
            </a:r>
          </a:p>
        </p:txBody>
      </p:sp>
      <p:cxnSp>
        <p:nvCxnSpPr>
          <p:cNvPr id="35" name="Straight Connector 34"/>
          <p:cNvCxnSpPr>
            <a:stCxn id="9" idx="3"/>
          </p:cNvCxnSpPr>
          <p:nvPr/>
        </p:nvCxnSpPr>
        <p:spPr>
          <a:xfrm>
            <a:off x="3602170" y="3732136"/>
            <a:ext cx="6303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232539" y="3732136"/>
            <a:ext cx="1" cy="1297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3" idx="3"/>
          </p:cNvCxnSpPr>
          <p:nvPr/>
        </p:nvCxnSpPr>
        <p:spPr>
          <a:xfrm flipH="1" flipV="1">
            <a:off x="3638551" y="5026506"/>
            <a:ext cx="583604" cy="3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3" idx="1"/>
          </p:cNvCxnSpPr>
          <p:nvPr/>
        </p:nvCxnSpPr>
        <p:spPr>
          <a:xfrm flipH="1">
            <a:off x="709813" y="5026506"/>
            <a:ext cx="1387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13" idx="2"/>
          </p:cNvCxnSpPr>
          <p:nvPr/>
        </p:nvCxnSpPr>
        <p:spPr>
          <a:xfrm flipV="1">
            <a:off x="712574" y="3974924"/>
            <a:ext cx="7622" cy="1051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868307" y="1958314"/>
            <a:ext cx="1038014" cy="732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962400" y="1987620"/>
            <a:ext cx="943921" cy="738664"/>
          </a:xfrm>
          <a:prstGeom prst="rect">
            <a:avLst/>
          </a:prstGeom>
          <a:noFill/>
        </p:spPr>
        <p:txBody>
          <a:bodyPr wrap="square" rtlCol="0">
            <a:spAutoFit/>
          </a:bodyPr>
          <a:lstStyle/>
          <a:p>
            <a:pPr algn="ctr"/>
            <a:r>
              <a:rPr lang="en-US" sz="1400" dirty="0"/>
              <a:t>Phase Detector</a:t>
            </a:r>
          </a:p>
          <a:p>
            <a:pPr algn="ctr"/>
            <a:r>
              <a:rPr lang="en-US" sz="1400" dirty="0"/>
              <a:t>+ PID</a:t>
            </a:r>
          </a:p>
        </p:txBody>
      </p:sp>
      <p:cxnSp>
        <p:nvCxnSpPr>
          <p:cNvPr id="66" name="Straight Arrow Connector 65"/>
          <p:cNvCxnSpPr>
            <a:stCxn id="8" idx="3"/>
            <a:endCxn id="53" idx="1"/>
          </p:cNvCxnSpPr>
          <p:nvPr/>
        </p:nvCxnSpPr>
        <p:spPr>
          <a:xfrm>
            <a:off x="3615931" y="2319575"/>
            <a:ext cx="252376" cy="5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4" idx="0"/>
          </p:cNvCxnSpPr>
          <p:nvPr/>
        </p:nvCxnSpPr>
        <p:spPr>
          <a:xfrm flipH="1" flipV="1">
            <a:off x="4434360" y="1524000"/>
            <a:ext cx="1" cy="463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915748" y="1524000"/>
            <a:ext cx="35186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15" idx="0"/>
          </p:cNvCxnSpPr>
          <p:nvPr/>
        </p:nvCxnSpPr>
        <p:spPr>
          <a:xfrm>
            <a:off x="915748" y="1524000"/>
            <a:ext cx="9397" cy="44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575990" y="2326640"/>
            <a:ext cx="5921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81000" y="3974924"/>
            <a:ext cx="0" cy="1740076"/>
          </a:xfrm>
          <a:prstGeom prst="line">
            <a:avLst/>
          </a:prstGeom>
        </p:spPr>
        <p:style>
          <a:lnRef idx="2">
            <a:schemeClr val="accent3"/>
          </a:lnRef>
          <a:fillRef idx="0">
            <a:schemeClr val="accent3"/>
          </a:fillRef>
          <a:effectRef idx="1">
            <a:schemeClr val="accent3"/>
          </a:effectRef>
          <a:fontRef idx="minor">
            <a:schemeClr val="tx1"/>
          </a:fontRef>
        </p:style>
      </p:cxnSp>
      <p:cxnSp>
        <p:nvCxnSpPr>
          <p:cNvPr id="83" name="Straight Arrow Connector 82"/>
          <p:cNvCxnSpPr/>
          <p:nvPr/>
        </p:nvCxnSpPr>
        <p:spPr>
          <a:xfrm>
            <a:off x="381000" y="5715000"/>
            <a:ext cx="487680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84" name="Rectangle 83"/>
          <p:cNvSpPr/>
          <p:nvPr/>
        </p:nvSpPr>
        <p:spPr>
          <a:xfrm>
            <a:off x="4724400" y="5099479"/>
            <a:ext cx="1981200" cy="467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4771165" y="5153961"/>
            <a:ext cx="2064040" cy="369332"/>
          </a:xfrm>
          <a:prstGeom prst="rect">
            <a:avLst/>
          </a:prstGeom>
          <a:noFill/>
        </p:spPr>
        <p:txBody>
          <a:bodyPr wrap="square" rtlCol="0">
            <a:spAutoFit/>
          </a:bodyPr>
          <a:lstStyle/>
          <a:p>
            <a:r>
              <a:rPr lang="en-US" dirty="0"/>
              <a:t>OPTICS TO LAB</a:t>
            </a:r>
          </a:p>
        </p:txBody>
      </p:sp>
      <p:sp>
        <p:nvSpPr>
          <p:cNvPr id="86" name="TextBox 85"/>
          <p:cNvSpPr txBox="1"/>
          <p:nvPr/>
        </p:nvSpPr>
        <p:spPr>
          <a:xfrm>
            <a:off x="1581847" y="2031269"/>
            <a:ext cx="596638" cy="253916"/>
          </a:xfrm>
          <a:prstGeom prst="rect">
            <a:avLst/>
          </a:prstGeom>
          <a:noFill/>
        </p:spPr>
        <p:txBody>
          <a:bodyPr wrap="none" rtlCol="0">
            <a:spAutoFit/>
          </a:bodyPr>
          <a:lstStyle/>
          <a:p>
            <a:r>
              <a:rPr lang="en-US" sz="1050" dirty="0">
                <a:solidFill>
                  <a:schemeClr val="bg2">
                    <a:lumMod val="50000"/>
                  </a:schemeClr>
                </a:solidFill>
              </a:rPr>
              <a:t>1.5nM</a:t>
            </a:r>
          </a:p>
        </p:txBody>
      </p:sp>
      <p:sp>
        <p:nvSpPr>
          <p:cNvPr id="87" name="Rectangle 86"/>
          <p:cNvSpPr/>
          <p:nvPr/>
        </p:nvSpPr>
        <p:spPr>
          <a:xfrm>
            <a:off x="174557" y="2846944"/>
            <a:ext cx="1091277" cy="326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Straight Connector 91"/>
          <p:cNvCxnSpPr>
            <a:stCxn id="87" idx="3"/>
            <a:endCxn id="87" idx="3"/>
          </p:cNvCxnSpPr>
          <p:nvPr/>
        </p:nvCxnSpPr>
        <p:spPr>
          <a:xfrm>
            <a:off x="1265834" y="30100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7" idx="3"/>
          </p:cNvCxnSpPr>
          <p:nvPr/>
        </p:nvCxnSpPr>
        <p:spPr>
          <a:xfrm>
            <a:off x="1265834" y="3010065"/>
            <a:ext cx="162619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endCxn id="8" idx="2"/>
          </p:cNvCxnSpPr>
          <p:nvPr/>
        </p:nvCxnSpPr>
        <p:spPr>
          <a:xfrm flipV="1">
            <a:off x="2892031" y="2700575"/>
            <a:ext cx="0" cy="309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1691415" y="2771939"/>
            <a:ext cx="681597" cy="253916"/>
          </a:xfrm>
          <a:prstGeom prst="rect">
            <a:avLst/>
          </a:prstGeom>
          <a:noFill/>
        </p:spPr>
        <p:txBody>
          <a:bodyPr wrap="none" rtlCol="0">
            <a:spAutoFit/>
          </a:bodyPr>
          <a:lstStyle/>
          <a:p>
            <a:r>
              <a:rPr lang="en-US" sz="1050" dirty="0">
                <a:solidFill>
                  <a:schemeClr val="bg2">
                    <a:lumMod val="50000"/>
                  </a:schemeClr>
                </a:solidFill>
              </a:rPr>
              <a:t>1.56nM</a:t>
            </a:r>
          </a:p>
        </p:txBody>
      </p:sp>
      <p:sp>
        <p:nvSpPr>
          <p:cNvPr id="99" name="TextBox 98"/>
          <p:cNvSpPr txBox="1"/>
          <p:nvPr/>
        </p:nvSpPr>
        <p:spPr>
          <a:xfrm>
            <a:off x="197604" y="2893643"/>
            <a:ext cx="1077539" cy="276999"/>
          </a:xfrm>
          <a:prstGeom prst="rect">
            <a:avLst/>
          </a:prstGeom>
          <a:noFill/>
        </p:spPr>
        <p:txBody>
          <a:bodyPr wrap="none" rtlCol="0">
            <a:spAutoFit/>
          </a:bodyPr>
          <a:lstStyle/>
          <a:p>
            <a:r>
              <a:rPr lang="en-US" sz="1200" b="1" dirty="0">
                <a:solidFill>
                  <a:srgbClr val="C00000"/>
                </a:solidFill>
              </a:rPr>
              <a:t>Stable Laser</a:t>
            </a:r>
          </a:p>
        </p:txBody>
      </p:sp>
      <p:sp>
        <p:nvSpPr>
          <p:cNvPr id="105" name="TextBox 104"/>
          <p:cNvSpPr txBox="1"/>
          <p:nvPr/>
        </p:nvSpPr>
        <p:spPr>
          <a:xfrm>
            <a:off x="2116803" y="5197983"/>
            <a:ext cx="1540806" cy="246221"/>
          </a:xfrm>
          <a:prstGeom prst="rect">
            <a:avLst/>
          </a:prstGeom>
          <a:noFill/>
        </p:spPr>
        <p:txBody>
          <a:bodyPr wrap="none" rtlCol="0">
            <a:spAutoFit/>
          </a:bodyPr>
          <a:lstStyle/>
          <a:p>
            <a:r>
              <a:rPr lang="en-US" sz="1000" dirty="0"/>
              <a:t>(Outside of the comb)</a:t>
            </a:r>
          </a:p>
        </p:txBody>
      </p:sp>
      <p:sp>
        <p:nvSpPr>
          <p:cNvPr id="106" name="TextBox 105"/>
          <p:cNvSpPr txBox="1"/>
          <p:nvPr/>
        </p:nvSpPr>
        <p:spPr>
          <a:xfrm>
            <a:off x="6025054" y="3605104"/>
            <a:ext cx="2178917" cy="307777"/>
          </a:xfrm>
          <a:prstGeom prst="rect">
            <a:avLst/>
          </a:prstGeom>
          <a:noFill/>
        </p:spPr>
        <p:txBody>
          <a:bodyPr wrap="square" rtlCol="0">
            <a:spAutoFit/>
          </a:bodyPr>
          <a:lstStyle/>
          <a:p>
            <a:r>
              <a:rPr lang="en-US" sz="1400" dirty="0">
                <a:solidFill>
                  <a:schemeClr val="bg2">
                    <a:lumMod val="50000"/>
                  </a:schemeClr>
                </a:solidFill>
              </a:rPr>
              <a:t>(Lee Peleg Thesis)</a:t>
            </a:r>
          </a:p>
        </p:txBody>
      </p:sp>
    </p:spTree>
    <p:extLst>
      <p:ext uri="{BB962C8B-B14F-4D97-AF65-F5344CB8AC3E}">
        <p14:creationId xmlns:p14="http://schemas.microsoft.com/office/powerpoint/2010/main" val="779267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Beat from Laser</a:t>
            </a:r>
          </a:p>
        </p:txBody>
      </p:sp>
      <p:pic>
        <p:nvPicPr>
          <p:cNvPr id="4" name="Picture 3"/>
          <p:cNvPicPr>
            <a:picLocks noChangeAspect="1"/>
          </p:cNvPicPr>
          <p:nvPr/>
        </p:nvPicPr>
        <p:blipFill>
          <a:blip r:embed="rId2"/>
          <a:stretch>
            <a:fillRect/>
          </a:stretch>
        </p:blipFill>
        <p:spPr>
          <a:xfrm>
            <a:off x="1373981" y="2406053"/>
            <a:ext cx="6396038" cy="3501252"/>
          </a:xfrm>
          <a:prstGeom prst="rect">
            <a:avLst/>
          </a:prstGeom>
        </p:spPr>
      </p:pic>
      <p:sp>
        <p:nvSpPr>
          <p:cNvPr id="6" name="Content Placeholder 5"/>
          <p:cNvSpPr>
            <a:spLocks noGrp="1"/>
          </p:cNvSpPr>
          <p:nvPr>
            <p:ph idx="1"/>
          </p:nvPr>
        </p:nvSpPr>
        <p:spPr>
          <a:xfrm>
            <a:off x="457200" y="1481328"/>
            <a:ext cx="8229600" cy="733553"/>
          </a:xfrm>
        </p:spPr>
        <p:txBody>
          <a:bodyPr>
            <a:normAutofit fontScale="85000" lnSpcReduction="20000"/>
          </a:bodyPr>
          <a:lstStyle/>
          <a:p>
            <a:r>
              <a:rPr lang="en-US" dirty="0"/>
              <a:t>Servo Bumps</a:t>
            </a:r>
          </a:p>
          <a:p>
            <a:r>
              <a:rPr lang="en-US" dirty="0"/>
              <a:t>Long Pulses/ Short Pulses </a:t>
            </a:r>
          </a:p>
        </p:txBody>
      </p:sp>
    </p:spTree>
    <p:extLst>
      <p:ext uri="{BB962C8B-B14F-4D97-AF65-F5344CB8AC3E}">
        <p14:creationId xmlns:p14="http://schemas.microsoft.com/office/powerpoint/2010/main" val="1896932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DDS</a:t>
            </a:r>
            <a:br>
              <a:rPr lang="en-US" dirty="0"/>
            </a:br>
            <a:r>
              <a:rPr lang="en-US" dirty="0"/>
              <a:t>Direct Digital </a:t>
            </a:r>
            <a:r>
              <a:rPr lang="en-US" dirty="0" err="1"/>
              <a:t>Synthsizer</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81513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2">
                    <a:lumMod val="75000"/>
                  </a:schemeClr>
                </a:solidFill>
              </a:rPr>
              <a:t>DDS-Basic understanding</a:t>
            </a:r>
          </a:p>
        </p:txBody>
      </p:sp>
      <p:sp>
        <p:nvSpPr>
          <p:cNvPr id="5" name="Content Placeholder 4"/>
          <p:cNvSpPr>
            <a:spLocks noGrp="1"/>
          </p:cNvSpPr>
          <p:nvPr>
            <p:ph idx="1"/>
          </p:nvPr>
        </p:nvSpPr>
        <p:spPr>
          <a:xfrm>
            <a:off x="422868" y="1151177"/>
            <a:ext cx="8229600" cy="4525963"/>
          </a:xfrm>
        </p:spPr>
        <p:txBody>
          <a:bodyPr/>
          <a:lstStyle/>
          <a:p>
            <a:pPr marL="109728" indent="0">
              <a:buNone/>
            </a:pPr>
            <a:r>
              <a:rPr lang="en-US" dirty="0"/>
              <a:t>This is a block diagram which shows a good on the basic’s of </a:t>
            </a:r>
            <a:r>
              <a:rPr lang="en-US" dirty="0" err="1"/>
              <a:t>DDS.The</a:t>
            </a:r>
            <a:r>
              <a:rPr lang="en-US" dirty="0"/>
              <a:t> counter increments each cycle of the clock.</a:t>
            </a:r>
          </a:p>
        </p:txBody>
      </p:sp>
      <p:sp>
        <p:nvSpPr>
          <p:cNvPr id="30" name="Rectangle 29"/>
          <p:cNvSpPr/>
          <p:nvPr/>
        </p:nvSpPr>
        <p:spPr>
          <a:xfrm>
            <a:off x="1495910" y="3732261"/>
            <a:ext cx="16764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Counter</a:t>
            </a:r>
          </a:p>
        </p:txBody>
      </p:sp>
      <p:sp>
        <p:nvSpPr>
          <p:cNvPr id="33" name="Right Arrow 32"/>
          <p:cNvSpPr/>
          <p:nvPr/>
        </p:nvSpPr>
        <p:spPr>
          <a:xfrm>
            <a:off x="3175659" y="3730424"/>
            <a:ext cx="48920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664863" y="3730424"/>
            <a:ext cx="780556"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ROM</a:t>
            </a:r>
          </a:p>
        </p:txBody>
      </p:sp>
      <p:sp>
        <p:nvSpPr>
          <p:cNvPr id="38" name="Right Arrow 37"/>
          <p:cNvSpPr/>
          <p:nvPr/>
        </p:nvSpPr>
        <p:spPr>
          <a:xfrm>
            <a:off x="4452851" y="3730424"/>
            <a:ext cx="59352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063589" y="3728748"/>
            <a:ext cx="780556"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DAC</a:t>
            </a:r>
          </a:p>
        </p:txBody>
      </p:sp>
      <p:sp>
        <p:nvSpPr>
          <p:cNvPr id="40" name="Rectangle 39"/>
          <p:cNvSpPr/>
          <p:nvPr/>
        </p:nvSpPr>
        <p:spPr>
          <a:xfrm>
            <a:off x="6437665" y="3728748"/>
            <a:ext cx="780556"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LPF</a:t>
            </a:r>
          </a:p>
        </p:txBody>
      </p:sp>
      <p:sp>
        <p:nvSpPr>
          <p:cNvPr id="41" name="Right Arrow 40"/>
          <p:cNvSpPr/>
          <p:nvPr/>
        </p:nvSpPr>
        <p:spPr>
          <a:xfrm>
            <a:off x="5844145" y="3715032"/>
            <a:ext cx="59352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endCxn id="30" idx="1"/>
          </p:cNvCxnSpPr>
          <p:nvPr/>
        </p:nvCxnSpPr>
        <p:spPr>
          <a:xfrm>
            <a:off x="852718" y="3960861"/>
            <a:ext cx="64319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57200" y="3617437"/>
            <a:ext cx="888385" cy="369332"/>
          </a:xfrm>
          <a:prstGeom prst="rect">
            <a:avLst/>
          </a:prstGeom>
          <a:noFill/>
        </p:spPr>
        <p:txBody>
          <a:bodyPr wrap="none" rtlCol="0">
            <a:spAutoFit/>
          </a:bodyPr>
          <a:lstStyle/>
          <a:p>
            <a:r>
              <a:rPr lang="en-US" dirty="0" err="1">
                <a:solidFill>
                  <a:srgbClr val="00B0F0"/>
                </a:solidFill>
              </a:rPr>
              <a:t>Fclock</a:t>
            </a:r>
            <a:endParaRPr lang="en-US" dirty="0">
              <a:solidFill>
                <a:srgbClr val="00B0F0"/>
              </a:solidFill>
            </a:endParaRPr>
          </a:p>
        </p:txBody>
      </p:sp>
      <p:cxnSp>
        <p:nvCxnSpPr>
          <p:cNvPr id="44" name="Straight Arrow Connector 43"/>
          <p:cNvCxnSpPr/>
          <p:nvPr/>
        </p:nvCxnSpPr>
        <p:spPr>
          <a:xfrm flipV="1">
            <a:off x="7218221" y="3972740"/>
            <a:ext cx="74017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22027" y="3566441"/>
            <a:ext cx="1013419" cy="369332"/>
          </a:xfrm>
          <a:prstGeom prst="rect">
            <a:avLst/>
          </a:prstGeom>
          <a:noFill/>
        </p:spPr>
        <p:txBody>
          <a:bodyPr wrap="none" rtlCol="0">
            <a:spAutoFit/>
          </a:bodyPr>
          <a:lstStyle/>
          <a:p>
            <a:r>
              <a:rPr lang="en-US" dirty="0">
                <a:solidFill>
                  <a:schemeClr val="accent4">
                    <a:lumMod val="60000"/>
                    <a:lumOff val="40000"/>
                  </a:schemeClr>
                </a:solidFill>
              </a:rPr>
              <a:t>RF OUT</a:t>
            </a:r>
          </a:p>
        </p:txBody>
      </p:sp>
      <p:cxnSp>
        <p:nvCxnSpPr>
          <p:cNvPr id="55" name="Straight Arrow Connector 54"/>
          <p:cNvCxnSpPr/>
          <p:nvPr/>
        </p:nvCxnSpPr>
        <p:spPr>
          <a:xfrm>
            <a:off x="2334110" y="5257800"/>
            <a:ext cx="11710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514600" y="5105400"/>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667000" y="5029200"/>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9" name="Straight Connector 1028"/>
          <p:cNvCxnSpPr/>
          <p:nvPr/>
        </p:nvCxnSpPr>
        <p:spPr>
          <a:xfrm flipV="1">
            <a:off x="2819400" y="49530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p:nvPr/>
        </p:nvCxnSpPr>
        <p:spPr>
          <a:xfrm flipH="1">
            <a:off x="3048000" y="4259303"/>
            <a:ext cx="3810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7" name="Straight Connector 1036"/>
          <p:cNvCxnSpPr/>
          <p:nvPr/>
        </p:nvCxnSpPr>
        <p:spPr>
          <a:xfrm flipV="1">
            <a:off x="2971800" y="4876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0" name="Straight Connector 1039"/>
          <p:cNvCxnSpPr/>
          <p:nvPr/>
        </p:nvCxnSpPr>
        <p:spPr>
          <a:xfrm flipV="1">
            <a:off x="3124200" y="4800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p:nvCxnSpPr>
        <p:spPr>
          <a:xfrm flipV="1">
            <a:off x="3276600" y="4716503"/>
            <a:ext cx="0" cy="541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191000" y="5056153"/>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4267200" y="4979953"/>
            <a:ext cx="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4414157" y="4827553"/>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720046" y="4785499"/>
            <a:ext cx="0" cy="266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4871357" y="4969473"/>
            <a:ext cx="0" cy="8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572000" y="4701401"/>
            <a:ext cx="0" cy="350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4953000" y="5056153"/>
            <a:ext cx="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5046371" y="5052199"/>
            <a:ext cx="0" cy="266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5324369" y="5056153"/>
            <a:ext cx="0" cy="266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5181600" y="5052199"/>
            <a:ext cx="0" cy="350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5410200" y="5052199"/>
            <a:ext cx="0" cy="8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4648200" y="4215056"/>
            <a:ext cx="76170" cy="433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431576" y="4876800"/>
            <a:ext cx="1255224" cy="16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5562600" y="4716562"/>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5638800" y="4640362"/>
            <a:ext cx="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5785757" y="4487962"/>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6091646" y="4361810"/>
            <a:ext cx="0" cy="350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6242957" y="4629882"/>
            <a:ext cx="0" cy="8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5943600" y="4361810"/>
            <a:ext cx="0" cy="350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324600" y="4716562"/>
            <a:ext cx="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6417971" y="4712608"/>
            <a:ext cx="0" cy="266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6695969" y="4716562"/>
            <a:ext cx="0" cy="266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6553200" y="4712608"/>
            <a:ext cx="0" cy="350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6781800" y="4712608"/>
            <a:ext cx="0" cy="8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p:nvPr/>
        </p:nvCxnSpPr>
        <p:spPr>
          <a:xfrm>
            <a:off x="5638800" y="4648200"/>
            <a:ext cx="1469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5785757" y="4487903"/>
            <a:ext cx="157843" cy="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943600" y="4361810"/>
            <a:ext cx="1480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091646" y="4487903"/>
            <a:ext cx="151311" cy="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6242957" y="4495800"/>
            <a:ext cx="0" cy="13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6324600" y="4800600"/>
            <a:ext cx="933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417971" y="4979308"/>
            <a:ext cx="1352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553200" y="5067300"/>
            <a:ext cx="1427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695969" y="4987151"/>
            <a:ext cx="0" cy="8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6695969" y="4800600"/>
            <a:ext cx="85831" cy="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Freeform 120"/>
          <p:cNvSpPr/>
          <p:nvPr/>
        </p:nvSpPr>
        <p:spPr>
          <a:xfrm>
            <a:off x="7454348" y="4407925"/>
            <a:ext cx="864704" cy="991370"/>
          </a:xfrm>
          <a:custGeom>
            <a:avLst/>
            <a:gdLst>
              <a:gd name="connsiteX0" fmla="*/ 0 w 864704"/>
              <a:gd name="connsiteY0" fmla="*/ 482127 h 991370"/>
              <a:gd name="connsiteX1" fmla="*/ 248478 w 864704"/>
              <a:gd name="connsiteY1" fmla="*/ 14988 h 991370"/>
              <a:gd name="connsiteX2" fmla="*/ 636104 w 864704"/>
              <a:gd name="connsiteY2" fmla="*/ 979084 h 991370"/>
              <a:gd name="connsiteX3" fmla="*/ 864704 w 864704"/>
              <a:gd name="connsiteY3" fmla="*/ 472188 h 991370"/>
            </a:gdLst>
            <a:ahLst/>
            <a:cxnLst>
              <a:cxn ang="0">
                <a:pos x="connsiteX0" y="connsiteY0"/>
              </a:cxn>
              <a:cxn ang="0">
                <a:pos x="connsiteX1" y="connsiteY1"/>
              </a:cxn>
              <a:cxn ang="0">
                <a:pos x="connsiteX2" y="connsiteY2"/>
              </a:cxn>
              <a:cxn ang="0">
                <a:pos x="connsiteX3" y="connsiteY3"/>
              </a:cxn>
            </a:cxnLst>
            <a:rect l="l" t="t" r="r" b="b"/>
            <a:pathLst>
              <a:path w="864704" h="991370">
                <a:moveTo>
                  <a:pt x="0" y="482127"/>
                </a:moveTo>
                <a:cubicBezTo>
                  <a:pt x="71230" y="207144"/>
                  <a:pt x="142461" y="-67838"/>
                  <a:pt x="248478" y="14988"/>
                </a:cubicBezTo>
                <a:cubicBezTo>
                  <a:pt x="354495" y="97814"/>
                  <a:pt x="533400" y="902884"/>
                  <a:pt x="636104" y="979084"/>
                </a:cubicBezTo>
                <a:cubicBezTo>
                  <a:pt x="738808" y="1055284"/>
                  <a:pt x="801756" y="763736"/>
                  <a:pt x="864704" y="4721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a:off x="6167301" y="3935773"/>
            <a:ext cx="250670" cy="627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2381003" y="6253858"/>
            <a:ext cx="11710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2561493" y="6101458"/>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2667610" y="6005605"/>
            <a:ext cx="0" cy="246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3124200" y="5983209"/>
            <a:ext cx="0" cy="259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2814148" y="5779295"/>
            <a:ext cx="0" cy="466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2966548" y="6090311"/>
            <a:ext cx="0" cy="163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3271348" y="5779295"/>
            <a:ext cx="5252" cy="463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a:off x="4090745" y="6122840"/>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flipV="1">
            <a:off x="4196253" y="5996743"/>
            <a:ext cx="1" cy="122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5105400" y="5756946"/>
            <a:ext cx="0" cy="365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4495800" y="5992321"/>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4572000" y="6122567"/>
            <a:ext cx="0" cy="133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4343400" y="5779295"/>
            <a:ext cx="0" cy="350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4814645" y="6126515"/>
            <a:ext cx="0" cy="129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4953000" y="5993165"/>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4686285" y="6118886"/>
            <a:ext cx="0" cy="350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5257800" y="6024112"/>
            <a:ext cx="0" cy="94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flipV="1">
            <a:off x="7473189" y="6106271"/>
            <a:ext cx="1255224" cy="16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60" name="Freeform 1059"/>
          <p:cNvSpPr/>
          <p:nvPr/>
        </p:nvSpPr>
        <p:spPr>
          <a:xfrm>
            <a:off x="7514383" y="5612967"/>
            <a:ext cx="502417" cy="1011840"/>
          </a:xfrm>
          <a:custGeom>
            <a:avLst/>
            <a:gdLst>
              <a:gd name="connsiteX0" fmla="*/ 0 w 502417"/>
              <a:gd name="connsiteY0" fmla="*/ 515488 h 1011840"/>
              <a:gd name="connsiteX1" fmla="*/ 50241 w 502417"/>
              <a:gd name="connsiteY1" fmla="*/ 13070 h 1011840"/>
              <a:gd name="connsiteX2" fmla="*/ 180870 w 502417"/>
              <a:gd name="connsiteY2" fmla="*/ 987760 h 1011840"/>
              <a:gd name="connsiteX3" fmla="*/ 291402 w 502417"/>
              <a:gd name="connsiteY3" fmla="*/ 3022 h 1011840"/>
              <a:gd name="connsiteX4" fmla="*/ 411982 w 502417"/>
              <a:gd name="connsiteY4" fmla="*/ 997809 h 1011840"/>
              <a:gd name="connsiteX5" fmla="*/ 502417 w 502417"/>
              <a:gd name="connsiteY5" fmla="*/ 495391 h 10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417" h="1011840">
                <a:moveTo>
                  <a:pt x="0" y="515488"/>
                </a:moveTo>
                <a:cubicBezTo>
                  <a:pt x="10048" y="224923"/>
                  <a:pt x="20096" y="-65642"/>
                  <a:pt x="50241" y="13070"/>
                </a:cubicBezTo>
                <a:cubicBezTo>
                  <a:pt x="80386" y="91782"/>
                  <a:pt x="140677" y="989435"/>
                  <a:pt x="180870" y="987760"/>
                </a:cubicBezTo>
                <a:cubicBezTo>
                  <a:pt x="221063" y="986085"/>
                  <a:pt x="252883" y="1347"/>
                  <a:pt x="291402" y="3022"/>
                </a:cubicBezTo>
                <a:cubicBezTo>
                  <a:pt x="329921" y="4697"/>
                  <a:pt x="376813" y="915748"/>
                  <a:pt x="411982" y="997809"/>
                </a:cubicBezTo>
                <a:cubicBezTo>
                  <a:pt x="447151" y="1079870"/>
                  <a:pt x="474784" y="787630"/>
                  <a:pt x="502417" y="49539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TextBox 1060"/>
          <p:cNvSpPr txBox="1"/>
          <p:nvPr/>
        </p:nvSpPr>
        <p:spPr>
          <a:xfrm>
            <a:off x="217769" y="5492474"/>
            <a:ext cx="3023585" cy="369332"/>
          </a:xfrm>
          <a:prstGeom prst="rect">
            <a:avLst/>
          </a:prstGeom>
          <a:noFill/>
        </p:spPr>
        <p:txBody>
          <a:bodyPr wrap="none" rtlCol="0">
            <a:spAutoFit/>
          </a:bodyPr>
          <a:lstStyle/>
          <a:p>
            <a:r>
              <a:rPr lang="en-US" dirty="0"/>
              <a:t>Fewer points of one cycle</a:t>
            </a:r>
          </a:p>
        </p:txBody>
      </p:sp>
      <p:cxnSp>
        <p:nvCxnSpPr>
          <p:cNvPr id="1063" name="Straight Arrow Connector 1062"/>
          <p:cNvCxnSpPr/>
          <p:nvPr/>
        </p:nvCxnSpPr>
        <p:spPr>
          <a:xfrm>
            <a:off x="1495910" y="5861806"/>
            <a:ext cx="737945" cy="134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3250" y="2515914"/>
            <a:ext cx="2095500" cy="1095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285877" y="4316620"/>
            <a:ext cx="1609736" cy="246221"/>
          </a:xfrm>
          <a:prstGeom prst="rect">
            <a:avLst/>
          </a:prstGeom>
          <a:noFill/>
        </p:spPr>
        <p:txBody>
          <a:bodyPr wrap="none" rtlCol="0">
            <a:spAutoFit/>
          </a:bodyPr>
          <a:lstStyle/>
          <a:p>
            <a:r>
              <a:rPr lang="en-US" sz="1000" dirty="0"/>
              <a:t>ANGLE  TO AMPLITUDE</a:t>
            </a:r>
          </a:p>
        </p:txBody>
      </p:sp>
    </p:spTree>
    <p:extLst>
      <p:ext uri="{BB962C8B-B14F-4D97-AF65-F5344CB8AC3E}">
        <p14:creationId xmlns:p14="http://schemas.microsoft.com/office/powerpoint/2010/main" val="4226457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u="sng" dirty="0">
                <a:solidFill>
                  <a:schemeClr val="accent2">
                    <a:lumMod val="75000"/>
                  </a:schemeClr>
                </a:solidFill>
              </a:rPr>
              <a:t>Phase Accumulator</a:t>
            </a:r>
            <a:endParaRPr lang="en-US" dirty="0">
              <a:solidFill>
                <a:schemeClr val="accent2">
                  <a:lumMod val="75000"/>
                </a:schemeClr>
              </a:solidFill>
            </a:endParaRPr>
          </a:p>
        </p:txBody>
      </p:sp>
      <p:sp>
        <p:nvSpPr>
          <p:cNvPr id="4" name="Rectangle 3"/>
          <p:cNvSpPr/>
          <p:nvPr/>
        </p:nvSpPr>
        <p:spPr>
          <a:xfrm>
            <a:off x="559359" y="1648767"/>
            <a:ext cx="4572000" cy="1477328"/>
          </a:xfrm>
          <a:prstGeom prst="rect">
            <a:avLst/>
          </a:prstGeom>
        </p:spPr>
        <p:txBody>
          <a:bodyPr>
            <a:spAutoFit/>
          </a:bodyPr>
          <a:lstStyle/>
          <a:p>
            <a:pPr marL="109728" indent="0">
              <a:buNone/>
            </a:pPr>
            <a:r>
              <a:rPr lang="en-US" dirty="0"/>
              <a:t>This is a block diagram of the DDS based on the </a:t>
            </a:r>
            <a:r>
              <a:rPr lang="en-US" b="1" u="sng" dirty="0"/>
              <a:t>Phase Accumulator ,</a:t>
            </a:r>
            <a:r>
              <a:rPr lang="en-US" dirty="0"/>
              <a:t>an </a:t>
            </a:r>
            <a:r>
              <a:rPr lang="en-US" b="1" u="sng" dirty="0"/>
              <a:t>amplitude to Phase</a:t>
            </a:r>
            <a:r>
              <a:rPr lang="en-US" dirty="0"/>
              <a:t> transformation (Look up Table) and a Digital to </a:t>
            </a:r>
            <a:r>
              <a:rPr lang="en-US" dirty="0" err="1"/>
              <a:t>Analoge</a:t>
            </a:r>
            <a:r>
              <a:rPr lang="en-US" dirty="0"/>
              <a:t> Converter (DAC).</a:t>
            </a:r>
          </a:p>
        </p:txBody>
      </p:sp>
      <p:sp>
        <p:nvSpPr>
          <p:cNvPr id="5" name="Rectangle 4"/>
          <p:cNvSpPr/>
          <p:nvPr/>
        </p:nvSpPr>
        <p:spPr>
          <a:xfrm>
            <a:off x="1589045" y="3442716"/>
            <a:ext cx="16764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ADDER</a:t>
            </a:r>
          </a:p>
        </p:txBody>
      </p:sp>
      <p:sp>
        <p:nvSpPr>
          <p:cNvPr id="6" name="Rectangle 5"/>
          <p:cNvSpPr/>
          <p:nvPr/>
        </p:nvSpPr>
        <p:spPr>
          <a:xfrm>
            <a:off x="1589045" y="4738116"/>
            <a:ext cx="16764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REGISTER</a:t>
            </a:r>
          </a:p>
        </p:txBody>
      </p:sp>
      <p:sp>
        <p:nvSpPr>
          <p:cNvPr id="7" name="Bent-Up Arrow 6"/>
          <p:cNvSpPr/>
          <p:nvPr/>
        </p:nvSpPr>
        <p:spPr>
          <a:xfrm rot="5400000">
            <a:off x="368686" y="3924396"/>
            <a:ext cx="1606787" cy="833929"/>
          </a:xfrm>
          <a:prstGeom prst="bentUpArrow">
            <a:avLst>
              <a:gd name="adj1" fmla="val 27730"/>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6200000">
            <a:off x="2000866" y="4083558"/>
            <a:ext cx="82448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2413108" y="4146942"/>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4424" y="3537967"/>
            <a:ext cx="804621"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0800000">
            <a:off x="3265445" y="3429000"/>
            <a:ext cx="99060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91516" y="4146942"/>
            <a:ext cx="780556"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ROM</a:t>
            </a:r>
          </a:p>
        </p:txBody>
      </p:sp>
      <p:sp>
        <p:nvSpPr>
          <p:cNvPr id="13" name="TextBox 12"/>
          <p:cNvSpPr txBox="1"/>
          <p:nvPr/>
        </p:nvSpPr>
        <p:spPr>
          <a:xfrm>
            <a:off x="1865900" y="4190876"/>
            <a:ext cx="304892" cy="369332"/>
          </a:xfrm>
          <a:prstGeom prst="rect">
            <a:avLst/>
          </a:prstGeom>
          <a:noFill/>
        </p:spPr>
        <p:txBody>
          <a:bodyPr wrap="none" rtlCol="0">
            <a:spAutoFit/>
          </a:bodyPr>
          <a:lstStyle/>
          <a:p>
            <a:r>
              <a:rPr lang="en-US" dirty="0"/>
              <a:t>y</a:t>
            </a:r>
          </a:p>
        </p:txBody>
      </p:sp>
      <p:sp>
        <p:nvSpPr>
          <p:cNvPr id="14" name="Right Arrow 13"/>
          <p:cNvSpPr/>
          <p:nvPr/>
        </p:nvSpPr>
        <p:spPr>
          <a:xfrm>
            <a:off x="4179504" y="4146942"/>
            <a:ext cx="59352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790242" y="4145266"/>
            <a:ext cx="780556"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DAC</a:t>
            </a:r>
          </a:p>
        </p:txBody>
      </p:sp>
      <p:sp>
        <p:nvSpPr>
          <p:cNvPr id="16" name="Rectangle 15"/>
          <p:cNvSpPr/>
          <p:nvPr/>
        </p:nvSpPr>
        <p:spPr>
          <a:xfrm>
            <a:off x="6164318" y="4145266"/>
            <a:ext cx="780556"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LPF</a:t>
            </a:r>
          </a:p>
        </p:txBody>
      </p:sp>
      <p:sp>
        <p:nvSpPr>
          <p:cNvPr id="17" name="Right Arrow 16"/>
          <p:cNvSpPr/>
          <p:nvPr/>
        </p:nvSpPr>
        <p:spPr>
          <a:xfrm>
            <a:off x="5570798" y="4131550"/>
            <a:ext cx="59352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711096" y="5254807"/>
            <a:ext cx="1554349" cy="369332"/>
          </a:xfrm>
          <a:prstGeom prst="rect">
            <a:avLst/>
          </a:prstGeom>
          <a:noFill/>
        </p:spPr>
        <p:txBody>
          <a:bodyPr wrap="square" rtlCol="0">
            <a:spAutoFit/>
          </a:bodyPr>
          <a:lstStyle/>
          <a:p>
            <a:r>
              <a:rPr lang="en-US" dirty="0">
                <a:solidFill>
                  <a:schemeClr val="accent4">
                    <a:lumMod val="60000"/>
                    <a:lumOff val="40000"/>
                  </a:schemeClr>
                </a:solidFill>
              </a:rPr>
              <a:t>N Bits Wide</a:t>
            </a:r>
          </a:p>
        </p:txBody>
      </p:sp>
      <p:cxnSp>
        <p:nvCxnSpPr>
          <p:cNvPr id="19" name="Straight Arrow Connector 18"/>
          <p:cNvCxnSpPr/>
          <p:nvPr/>
        </p:nvCxnSpPr>
        <p:spPr>
          <a:xfrm flipH="1">
            <a:off x="3265445" y="5062558"/>
            <a:ext cx="571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876650" y="4877892"/>
            <a:ext cx="888385" cy="369332"/>
          </a:xfrm>
          <a:prstGeom prst="rect">
            <a:avLst/>
          </a:prstGeom>
          <a:noFill/>
        </p:spPr>
        <p:txBody>
          <a:bodyPr wrap="none" rtlCol="0">
            <a:spAutoFit/>
          </a:bodyPr>
          <a:lstStyle/>
          <a:p>
            <a:r>
              <a:rPr lang="en-US" dirty="0" err="1">
                <a:solidFill>
                  <a:srgbClr val="00B0F0"/>
                </a:solidFill>
              </a:rPr>
              <a:t>Fclock</a:t>
            </a:r>
            <a:endParaRPr lang="en-US" dirty="0">
              <a:solidFill>
                <a:srgbClr val="00B0F0"/>
              </a:solidFill>
            </a:endParaRPr>
          </a:p>
        </p:txBody>
      </p:sp>
      <p:cxnSp>
        <p:nvCxnSpPr>
          <p:cNvPr id="21" name="Straight Arrow Connector 20"/>
          <p:cNvCxnSpPr/>
          <p:nvPr/>
        </p:nvCxnSpPr>
        <p:spPr>
          <a:xfrm flipV="1">
            <a:off x="6944874" y="4389258"/>
            <a:ext cx="74017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48680" y="3982959"/>
            <a:ext cx="1013419" cy="369332"/>
          </a:xfrm>
          <a:prstGeom prst="rect">
            <a:avLst/>
          </a:prstGeom>
          <a:noFill/>
        </p:spPr>
        <p:txBody>
          <a:bodyPr wrap="none" rtlCol="0">
            <a:spAutoFit/>
          </a:bodyPr>
          <a:lstStyle/>
          <a:p>
            <a:r>
              <a:rPr lang="en-US" dirty="0">
                <a:solidFill>
                  <a:schemeClr val="accent4">
                    <a:lumMod val="60000"/>
                    <a:lumOff val="40000"/>
                  </a:schemeClr>
                </a:solidFill>
              </a:rPr>
              <a:t>RF OUT</a:t>
            </a:r>
          </a:p>
        </p:txBody>
      </p:sp>
      <p:sp>
        <p:nvSpPr>
          <p:cNvPr id="127" name="TextBox 126"/>
          <p:cNvSpPr txBox="1"/>
          <p:nvPr/>
        </p:nvSpPr>
        <p:spPr>
          <a:xfrm>
            <a:off x="4371142" y="3253585"/>
            <a:ext cx="838200" cy="646331"/>
          </a:xfrm>
          <a:prstGeom prst="rect">
            <a:avLst/>
          </a:prstGeom>
          <a:noFill/>
        </p:spPr>
        <p:txBody>
          <a:bodyPr wrap="square" rtlCol="0">
            <a:spAutoFit/>
          </a:bodyPr>
          <a:lstStyle/>
          <a:p>
            <a:r>
              <a:rPr lang="en-US" dirty="0"/>
              <a:t>   M</a:t>
            </a:r>
          </a:p>
          <a:p>
            <a:r>
              <a:rPr lang="en-US" dirty="0"/>
              <a:t>Word</a:t>
            </a:r>
          </a:p>
        </p:txBody>
      </p:sp>
    </p:spTree>
    <p:extLst>
      <p:ext uri="{BB962C8B-B14F-4D97-AF65-F5344CB8AC3E}">
        <p14:creationId xmlns:p14="http://schemas.microsoft.com/office/powerpoint/2010/main" val="4049128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5393" y="64246"/>
            <a:ext cx="8229600" cy="1143000"/>
          </a:xfrm>
        </p:spPr>
        <p:txBody>
          <a:bodyPr/>
          <a:lstStyle/>
          <a:p>
            <a:r>
              <a:rPr lang="en-US" dirty="0">
                <a:solidFill>
                  <a:schemeClr val="accent2">
                    <a:lumMod val="75000"/>
                  </a:schemeClr>
                </a:solidFill>
              </a:rPr>
              <a:t>Phase Accumulator</a:t>
            </a:r>
          </a:p>
        </p:txBody>
      </p:sp>
      <p:sp>
        <p:nvSpPr>
          <p:cNvPr id="4" name="Title 2"/>
          <p:cNvSpPr txBox="1">
            <a:spLocks noGrp="1"/>
          </p:cNvSpPr>
          <p:nvPr>
            <p:ph idx="1"/>
          </p:nvPr>
        </p:nvSpPr>
        <p:spPr>
          <a:xfrm>
            <a:off x="335793" y="1752554"/>
            <a:ext cx="8229600" cy="4525963"/>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r>
              <a:rPr lang="en-US" sz="1600" u="sng" dirty="0">
                <a:effectLst/>
                <a:latin typeface="Arial" panose="020B0604020202020204" pitchFamily="34" charset="0"/>
                <a:cs typeface="Arial" panose="020B0604020202020204" pitchFamily="34" charset="0"/>
              </a:rPr>
              <a:t>M=1</a:t>
            </a:r>
          </a:p>
          <a:p>
            <a:r>
              <a:rPr lang="en-US" sz="1600" b="0" dirty="0">
                <a:effectLst/>
                <a:latin typeface="Arial" panose="020B0604020202020204" pitchFamily="34" charset="0"/>
                <a:cs typeface="Arial" panose="020B0604020202020204" pitchFamily="34" charset="0"/>
              </a:rPr>
              <a:t>Let’s take an example for N bits wide of the Register,</a:t>
            </a:r>
          </a:p>
          <a:p>
            <a:r>
              <a:rPr lang="en-US" sz="1600" b="0" dirty="0">
                <a:effectLst/>
                <a:latin typeface="Arial" panose="020B0604020202020204" pitchFamily="34" charset="0"/>
                <a:cs typeface="Arial" panose="020B0604020202020204" pitchFamily="34" charset="0"/>
              </a:rPr>
              <a:t>if the increment is equal to 1 ,then   </a:t>
            </a:r>
          </a:p>
          <a:p>
            <a:r>
              <a:rPr lang="en-US" sz="1600" b="0" dirty="0">
                <a:effectLst/>
                <a:latin typeface="Arial" panose="020B0604020202020204" pitchFamily="34" charset="0"/>
                <a:cs typeface="Arial" panose="020B0604020202020204" pitchFamily="34" charset="0"/>
              </a:rPr>
              <a:t>the register </a:t>
            </a:r>
            <a:r>
              <a:rPr lang="en-US" sz="1600" b="0" dirty="0" err="1">
                <a:effectLst/>
                <a:latin typeface="Arial" panose="020B0604020202020204" pitchFamily="34" charset="0"/>
                <a:cs typeface="Arial" panose="020B0604020202020204" pitchFamily="34" charset="0"/>
              </a:rPr>
              <a:t>travles</a:t>
            </a:r>
            <a:r>
              <a:rPr lang="en-US" sz="1600" b="0" dirty="0">
                <a:effectLst/>
                <a:latin typeface="Arial" panose="020B0604020202020204" pitchFamily="34" charset="0"/>
                <a:cs typeface="Arial" panose="020B0604020202020204" pitchFamily="34" charset="0"/>
              </a:rPr>
              <a:t> from 000 to 111 ,</a:t>
            </a:r>
          </a:p>
          <a:p>
            <a:r>
              <a:rPr lang="en-US" sz="1600" b="0" dirty="0">
                <a:effectLst/>
                <a:latin typeface="Arial" panose="020B0604020202020204" pitchFamily="34" charset="0"/>
                <a:cs typeface="Arial" panose="020B0604020202020204" pitchFamily="34" charset="0"/>
              </a:rPr>
              <a:t>one complete cycle is </a:t>
            </a:r>
            <a:r>
              <a:rPr lang="en-US" sz="1600" b="0" dirty="0" err="1">
                <a:effectLst/>
                <a:latin typeface="Arial" panose="020B0604020202020204" pitchFamily="34" charset="0"/>
                <a:cs typeface="Arial" panose="020B0604020202020204" pitchFamily="34" charset="0"/>
              </a:rPr>
              <a:t>extacted</a:t>
            </a:r>
            <a:r>
              <a:rPr lang="en-US" sz="1600" b="0" dirty="0">
                <a:effectLst/>
                <a:latin typeface="Arial" panose="020B0604020202020204" pitchFamily="34" charset="0"/>
                <a:cs typeface="Arial" panose="020B0604020202020204" pitchFamily="34" charset="0"/>
              </a:rPr>
              <a:t> from ROM.</a:t>
            </a:r>
          </a:p>
          <a:p>
            <a:r>
              <a:rPr lang="en-US" sz="1600" b="0" dirty="0">
                <a:effectLst/>
                <a:latin typeface="Arial" panose="020B0604020202020204" pitchFamily="34" charset="0"/>
                <a:cs typeface="Arial" panose="020B0604020202020204" pitchFamily="34" charset="0"/>
              </a:rPr>
              <a:t>     Each clock period the output increments the phase by 2</a:t>
            </a:r>
            <a:r>
              <a:rPr lang="el-GR" sz="1600" b="0" dirty="0">
                <a:effectLst/>
                <a:latin typeface="Arial" panose="020B0604020202020204" pitchFamily="34" charset="0"/>
                <a:cs typeface="Arial" panose="020B0604020202020204" pitchFamily="34" charset="0"/>
              </a:rPr>
              <a:t>π</a:t>
            </a:r>
            <a:r>
              <a:rPr lang="en-US" sz="1600" b="0" dirty="0">
                <a:effectLst/>
                <a:latin typeface="Arial" panose="020B0604020202020204" pitchFamily="34" charset="0"/>
                <a:cs typeface="Arial" panose="020B0604020202020204" pitchFamily="34" charset="0"/>
              </a:rPr>
              <a:t>/8 </a:t>
            </a:r>
            <a:r>
              <a:rPr lang="en-US" sz="1600" u="sng" dirty="0">
                <a:effectLst/>
                <a:latin typeface="Arial" panose="020B0604020202020204" pitchFamily="34" charset="0"/>
                <a:cs typeface="Arial" panose="020B0604020202020204" pitchFamily="34" charset="0"/>
              </a:rPr>
              <a:t>1 cycle </a:t>
            </a:r>
            <a:r>
              <a:rPr lang="en-US" sz="1600" b="0" dirty="0">
                <a:effectLst/>
                <a:latin typeface="Arial" panose="020B0604020202020204" pitchFamily="34" charset="0"/>
                <a:cs typeface="Arial" panose="020B0604020202020204" pitchFamily="34" charset="0"/>
              </a:rPr>
              <a:t>of the sinusoid.</a:t>
            </a:r>
          </a:p>
          <a:p>
            <a:r>
              <a:rPr lang="en-US" sz="1600" u="sng" dirty="0">
                <a:effectLst/>
                <a:latin typeface="Arial" panose="020B0604020202020204" pitchFamily="34" charset="0"/>
                <a:cs typeface="Arial" panose="020B0604020202020204" pitchFamily="34" charset="0"/>
              </a:rPr>
              <a:t>M=2</a:t>
            </a:r>
          </a:p>
          <a:p>
            <a:r>
              <a:rPr lang="en-US" sz="1600" b="0" dirty="0">
                <a:effectLst/>
                <a:latin typeface="Arial" panose="020B0604020202020204" pitchFamily="34" charset="0"/>
                <a:cs typeface="Arial" panose="020B0604020202020204" pitchFamily="34" charset="0"/>
              </a:rPr>
              <a:t>The accumulator overflows after 110 and </a:t>
            </a:r>
          </a:p>
          <a:p>
            <a:r>
              <a:rPr lang="en-US" sz="1600" b="0" dirty="0">
                <a:effectLst/>
                <a:latin typeface="Arial" panose="020B0604020202020204" pitchFamily="34" charset="0"/>
                <a:cs typeface="Arial" panose="020B0604020202020204" pitchFamily="34" charset="0"/>
              </a:rPr>
              <a:t>the phase changes in 2</a:t>
            </a:r>
            <a:r>
              <a:rPr lang="el-GR" sz="1600" b="0" dirty="0">
                <a:effectLst/>
                <a:latin typeface="Arial" panose="020B0604020202020204" pitchFamily="34" charset="0"/>
                <a:cs typeface="Arial" panose="020B0604020202020204" pitchFamily="34" charset="0"/>
              </a:rPr>
              <a:t>π</a:t>
            </a:r>
            <a:r>
              <a:rPr lang="en-US" sz="1600" b="0" dirty="0">
                <a:effectLst/>
                <a:latin typeface="Arial" panose="020B0604020202020204" pitchFamily="34" charset="0"/>
                <a:cs typeface="Arial" panose="020B0604020202020204" pitchFamily="34" charset="0"/>
              </a:rPr>
              <a:t>/4 and we get </a:t>
            </a:r>
          </a:p>
          <a:p>
            <a:r>
              <a:rPr lang="en-US" sz="1600" b="0" dirty="0">
                <a:effectLst/>
                <a:latin typeface="Arial" panose="020B0604020202020204" pitchFamily="34" charset="0"/>
                <a:cs typeface="Arial" panose="020B0604020202020204" pitchFamily="34" charset="0"/>
              </a:rPr>
              <a:t>  </a:t>
            </a:r>
            <a:r>
              <a:rPr lang="en-US" sz="1600" u="sng" dirty="0">
                <a:effectLst/>
                <a:latin typeface="Arial" panose="020B0604020202020204" pitchFamily="34" charset="0"/>
                <a:cs typeface="Arial" panose="020B0604020202020204" pitchFamily="34" charset="0"/>
              </a:rPr>
              <a:t>2 cycles </a:t>
            </a:r>
            <a:r>
              <a:rPr lang="en-US" sz="1600" b="0" dirty="0">
                <a:effectLst/>
                <a:latin typeface="Arial" panose="020B0604020202020204" pitchFamily="34" charset="0"/>
                <a:cs typeface="Arial" panose="020B0604020202020204" pitchFamily="34" charset="0"/>
              </a:rPr>
              <a:t>of the sinusoid.</a:t>
            </a:r>
          </a:p>
        </p:txBody>
      </p:sp>
      <p:sp>
        <p:nvSpPr>
          <p:cNvPr id="2" name="Rectangle 1"/>
          <p:cNvSpPr/>
          <p:nvPr/>
        </p:nvSpPr>
        <p:spPr>
          <a:xfrm>
            <a:off x="1462974" y="1004394"/>
            <a:ext cx="16764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ADDER</a:t>
            </a:r>
          </a:p>
        </p:txBody>
      </p:sp>
      <p:sp>
        <p:nvSpPr>
          <p:cNvPr id="9" name="Rectangle 8"/>
          <p:cNvSpPr/>
          <p:nvPr/>
        </p:nvSpPr>
        <p:spPr>
          <a:xfrm>
            <a:off x="1462974" y="2299794"/>
            <a:ext cx="16764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REGISTER</a:t>
            </a:r>
          </a:p>
        </p:txBody>
      </p:sp>
      <p:sp>
        <p:nvSpPr>
          <p:cNvPr id="10" name="Bent-Up Arrow 9"/>
          <p:cNvSpPr/>
          <p:nvPr/>
        </p:nvSpPr>
        <p:spPr>
          <a:xfrm rot="5400000">
            <a:off x="242615" y="1486074"/>
            <a:ext cx="1606787" cy="833929"/>
          </a:xfrm>
          <a:prstGeom prst="bentUpArrow">
            <a:avLst>
              <a:gd name="adj1" fmla="val 27730"/>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6200000">
            <a:off x="1874795" y="1645236"/>
            <a:ext cx="824484"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287037" y="1708620"/>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58353" y="1099645"/>
            <a:ext cx="804621"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0800000">
            <a:off x="3139374" y="990678"/>
            <a:ext cx="99060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227853" y="990678"/>
            <a:ext cx="838200" cy="646331"/>
          </a:xfrm>
          <a:prstGeom prst="rect">
            <a:avLst/>
          </a:prstGeom>
          <a:noFill/>
        </p:spPr>
        <p:txBody>
          <a:bodyPr wrap="square" rtlCol="0">
            <a:spAutoFit/>
          </a:bodyPr>
          <a:lstStyle/>
          <a:p>
            <a:r>
              <a:rPr lang="en-US" dirty="0"/>
              <a:t>   M</a:t>
            </a:r>
          </a:p>
          <a:p>
            <a:r>
              <a:rPr lang="en-US" dirty="0"/>
              <a:t>Word</a:t>
            </a:r>
          </a:p>
        </p:txBody>
      </p:sp>
      <p:sp>
        <p:nvSpPr>
          <p:cNvPr id="17" name="Rectangle 16"/>
          <p:cNvSpPr/>
          <p:nvPr/>
        </p:nvSpPr>
        <p:spPr>
          <a:xfrm>
            <a:off x="3265445" y="1708620"/>
            <a:ext cx="780556"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ROM</a:t>
            </a:r>
          </a:p>
        </p:txBody>
      </p:sp>
      <p:sp>
        <p:nvSpPr>
          <p:cNvPr id="18" name="TextBox 17"/>
          <p:cNvSpPr txBox="1"/>
          <p:nvPr/>
        </p:nvSpPr>
        <p:spPr>
          <a:xfrm>
            <a:off x="335793" y="1708620"/>
            <a:ext cx="325730" cy="369332"/>
          </a:xfrm>
          <a:prstGeom prst="rect">
            <a:avLst/>
          </a:prstGeom>
          <a:noFill/>
        </p:spPr>
        <p:txBody>
          <a:bodyPr wrap="none" rtlCol="0">
            <a:spAutoFit/>
          </a:bodyPr>
          <a:lstStyle/>
          <a:p>
            <a:r>
              <a:rPr lang="en-US" dirty="0"/>
              <a:t>x</a:t>
            </a:r>
          </a:p>
        </p:txBody>
      </p:sp>
      <p:sp>
        <p:nvSpPr>
          <p:cNvPr id="19" name="TextBox 18"/>
          <p:cNvSpPr txBox="1"/>
          <p:nvPr/>
        </p:nvSpPr>
        <p:spPr>
          <a:xfrm>
            <a:off x="1739829" y="1752554"/>
            <a:ext cx="304892" cy="369332"/>
          </a:xfrm>
          <a:prstGeom prst="rect">
            <a:avLst/>
          </a:prstGeom>
          <a:noFill/>
        </p:spPr>
        <p:txBody>
          <a:bodyPr wrap="none" rtlCol="0">
            <a:spAutoFit/>
          </a:bodyPr>
          <a:lstStyle/>
          <a:p>
            <a:r>
              <a:rPr lang="en-US" dirty="0"/>
              <a:t>y</a:t>
            </a:r>
          </a:p>
        </p:txBody>
      </p:sp>
      <p:sp>
        <p:nvSpPr>
          <p:cNvPr id="20" name="Right Arrow 19"/>
          <p:cNvSpPr/>
          <p:nvPr/>
        </p:nvSpPr>
        <p:spPr>
          <a:xfrm>
            <a:off x="4053433" y="1708620"/>
            <a:ext cx="59352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64171" y="1706944"/>
            <a:ext cx="780556"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DAC</a:t>
            </a:r>
          </a:p>
        </p:txBody>
      </p:sp>
      <p:sp>
        <p:nvSpPr>
          <p:cNvPr id="22" name="Rectangle 21"/>
          <p:cNvSpPr/>
          <p:nvPr/>
        </p:nvSpPr>
        <p:spPr>
          <a:xfrm>
            <a:off x="6038247" y="1706944"/>
            <a:ext cx="780556"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LPF</a:t>
            </a:r>
          </a:p>
        </p:txBody>
      </p:sp>
      <p:sp>
        <p:nvSpPr>
          <p:cNvPr id="23" name="Right Arrow 22"/>
          <p:cNvSpPr/>
          <p:nvPr/>
        </p:nvSpPr>
        <p:spPr>
          <a:xfrm>
            <a:off x="5444727" y="1693228"/>
            <a:ext cx="593520"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85025" y="2816485"/>
            <a:ext cx="1554349" cy="369332"/>
          </a:xfrm>
          <a:prstGeom prst="rect">
            <a:avLst/>
          </a:prstGeom>
          <a:noFill/>
        </p:spPr>
        <p:txBody>
          <a:bodyPr wrap="square" rtlCol="0">
            <a:spAutoFit/>
          </a:bodyPr>
          <a:lstStyle/>
          <a:p>
            <a:r>
              <a:rPr lang="en-US" dirty="0">
                <a:solidFill>
                  <a:schemeClr val="accent4">
                    <a:lumMod val="60000"/>
                    <a:lumOff val="40000"/>
                  </a:schemeClr>
                </a:solidFill>
              </a:rPr>
              <a:t>N Bits Wide</a:t>
            </a:r>
          </a:p>
        </p:txBody>
      </p:sp>
      <p:cxnSp>
        <p:nvCxnSpPr>
          <p:cNvPr id="26" name="Straight Arrow Connector 25"/>
          <p:cNvCxnSpPr/>
          <p:nvPr/>
        </p:nvCxnSpPr>
        <p:spPr>
          <a:xfrm flipH="1">
            <a:off x="3139374" y="2624236"/>
            <a:ext cx="571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750579" y="2439570"/>
            <a:ext cx="888385" cy="369332"/>
          </a:xfrm>
          <a:prstGeom prst="rect">
            <a:avLst/>
          </a:prstGeom>
          <a:noFill/>
        </p:spPr>
        <p:txBody>
          <a:bodyPr wrap="none" rtlCol="0">
            <a:spAutoFit/>
          </a:bodyPr>
          <a:lstStyle/>
          <a:p>
            <a:r>
              <a:rPr lang="en-US" dirty="0" err="1">
                <a:solidFill>
                  <a:srgbClr val="00B0F0"/>
                </a:solidFill>
              </a:rPr>
              <a:t>Fclock</a:t>
            </a:r>
            <a:endParaRPr lang="en-US" dirty="0">
              <a:solidFill>
                <a:srgbClr val="00B0F0"/>
              </a:solidFill>
            </a:endParaRPr>
          </a:p>
        </p:txBody>
      </p:sp>
      <p:cxnSp>
        <p:nvCxnSpPr>
          <p:cNvPr id="29" name="Straight Arrow Connector 28"/>
          <p:cNvCxnSpPr/>
          <p:nvPr/>
        </p:nvCxnSpPr>
        <p:spPr>
          <a:xfrm flipV="1">
            <a:off x="6818803" y="1950936"/>
            <a:ext cx="74017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022609" y="1544637"/>
            <a:ext cx="1013419" cy="369332"/>
          </a:xfrm>
          <a:prstGeom prst="rect">
            <a:avLst/>
          </a:prstGeom>
          <a:noFill/>
        </p:spPr>
        <p:txBody>
          <a:bodyPr wrap="none" rtlCol="0">
            <a:spAutoFit/>
          </a:bodyPr>
          <a:lstStyle/>
          <a:p>
            <a:r>
              <a:rPr lang="en-US" dirty="0">
                <a:solidFill>
                  <a:schemeClr val="accent4">
                    <a:lumMod val="60000"/>
                    <a:lumOff val="40000"/>
                  </a:schemeClr>
                </a:solidFill>
              </a:rPr>
              <a:t>RF OUT</a:t>
            </a:r>
          </a:p>
        </p:txBody>
      </p:sp>
      <p:sp>
        <p:nvSpPr>
          <p:cNvPr id="30" name="Freeform 29"/>
          <p:cNvSpPr/>
          <p:nvPr/>
        </p:nvSpPr>
        <p:spPr>
          <a:xfrm>
            <a:off x="5662905" y="2528394"/>
            <a:ext cx="1652295" cy="2037669"/>
          </a:xfrm>
          <a:custGeom>
            <a:avLst/>
            <a:gdLst>
              <a:gd name="connsiteX0" fmla="*/ 0 w 819338"/>
              <a:gd name="connsiteY0" fmla="*/ 991358 h 1194263"/>
              <a:gd name="connsiteX1" fmla="*/ 95061 w 819338"/>
              <a:gd name="connsiteY1" fmla="*/ 1109053 h 1194263"/>
              <a:gd name="connsiteX2" fmla="*/ 439093 w 819338"/>
              <a:gd name="connsiteY2" fmla="*/ 4 h 1194263"/>
              <a:gd name="connsiteX3" fmla="*/ 706170 w 819338"/>
              <a:gd name="connsiteY3" fmla="*/ 1122634 h 1194263"/>
              <a:gd name="connsiteX4" fmla="*/ 819338 w 819338"/>
              <a:gd name="connsiteY4" fmla="*/ 986832 h 119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338" h="1194263">
                <a:moveTo>
                  <a:pt x="0" y="991358"/>
                </a:moveTo>
                <a:cubicBezTo>
                  <a:pt x="10939" y="1132818"/>
                  <a:pt x="21879" y="1274279"/>
                  <a:pt x="95061" y="1109053"/>
                </a:cubicBezTo>
                <a:cubicBezTo>
                  <a:pt x="168243" y="943827"/>
                  <a:pt x="337242" y="-2259"/>
                  <a:pt x="439093" y="4"/>
                </a:cubicBezTo>
                <a:cubicBezTo>
                  <a:pt x="540944" y="2267"/>
                  <a:pt x="642796" y="958163"/>
                  <a:pt x="706170" y="1122634"/>
                </a:cubicBezTo>
                <a:cubicBezTo>
                  <a:pt x="769544" y="1287105"/>
                  <a:pt x="794441" y="1136968"/>
                  <a:pt x="819338" y="98683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flipH="1">
            <a:off x="5692855" y="4487964"/>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Connector 48"/>
          <p:cNvCxnSpPr/>
          <p:nvPr/>
        </p:nvCxnSpPr>
        <p:spPr>
          <a:xfrm flipH="1">
            <a:off x="5715715" y="4554489"/>
            <a:ext cx="2278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943599" y="4307900"/>
            <a:ext cx="1" cy="24658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943600" y="4307900"/>
            <a:ext cx="15240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096000" y="4049736"/>
            <a:ext cx="1" cy="2581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096001" y="4052942"/>
            <a:ext cx="14464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240642" y="3805392"/>
            <a:ext cx="1" cy="2443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6240642" y="3805392"/>
            <a:ext cx="16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400800" y="3547228"/>
            <a:ext cx="1" cy="2581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6400800" y="3546968"/>
            <a:ext cx="152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553200" y="3289064"/>
            <a:ext cx="1" cy="2581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6553200" y="3291044"/>
            <a:ext cx="14464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697840" y="3030900"/>
            <a:ext cx="1" cy="2581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850241" y="2784855"/>
            <a:ext cx="1" cy="2460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6697842" y="3030900"/>
            <a:ext cx="152400" cy="513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6850242" y="2784855"/>
            <a:ext cx="14464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994882" y="2530603"/>
            <a:ext cx="1" cy="2581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flipH="1">
            <a:off x="5875021" y="4229800"/>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p:nvSpPr>
        <p:spPr>
          <a:xfrm flipH="1">
            <a:off x="6046925" y="3713367"/>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p:cNvSpPr/>
          <p:nvPr/>
        </p:nvSpPr>
        <p:spPr>
          <a:xfrm flipH="1">
            <a:off x="6204652" y="3159982"/>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p:cNvSpPr/>
          <p:nvPr/>
        </p:nvSpPr>
        <p:spPr>
          <a:xfrm flipH="1">
            <a:off x="6389968" y="2659685"/>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p:nvSpPr>
        <p:spPr>
          <a:xfrm flipH="1">
            <a:off x="6530340" y="2485044"/>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p:cNvSpPr/>
          <p:nvPr/>
        </p:nvSpPr>
        <p:spPr>
          <a:xfrm flipH="1">
            <a:off x="6674981" y="2757178"/>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p:cNvSpPr/>
          <p:nvPr/>
        </p:nvSpPr>
        <p:spPr>
          <a:xfrm flipH="1">
            <a:off x="6994882" y="4196353"/>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p:cNvSpPr/>
          <p:nvPr/>
        </p:nvSpPr>
        <p:spPr>
          <a:xfrm flipH="1">
            <a:off x="6842482" y="3418146"/>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p:cNvCxnSpPr/>
          <p:nvPr/>
        </p:nvCxnSpPr>
        <p:spPr>
          <a:xfrm flipH="1">
            <a:off x="7002642" y="2534330"/>
            <a:ext cx="14464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147283" y="2534330"/>
            <a:ext cx="41605" cy="2020159"/>
          </a:xfrm>
          <a:prstGeom prst="line">
            <a:avLst/>
          </a:prstGeom>
        </p:spPr>
        <p:style>
          <a:lnRef idx="1">
            <a:schemeClr val="accent3"/>
          </a:lnRef>
          <a:fillRef idx="0">
            <a:schemeClr val="accent3"/>
          </a:fillRef>
          <a:effectRef idx="0">
            <a:schemeClr val="accent3"/>
          </a:effectRef>
          <a:fontRef idx="minor">
            <a:schemeClr val="tx1"/>
          </a:fontRef>
        </p:style>
      </p:cxnSp>
      <p:cxnSp>
        <p:nvCxnSpPr>
          <p:cNvPr id="102" name="Straight Connector 101"/>
          <p:cNvCxnSpPr/>
          <p:nvPr/>
        </p:nvCxnSpPr>
        <p:spPr>
          <a:xfrm>
            <a:off x="7188888" y="4566063"/>
            <a:ext cx="202512" cy="0"/>
          </a:xfrm>
          <a:prstGeom prst="line">
            <a:avLst/>
          </a:prstGeom>
        </p:spPr>
        <p:style>
          <a:lnRef idx="1">
            <a:schemeClr val="accent3"/>
          </a:lnRef>
          <a:fillRef idx="0">
            <a:schemeClr val="accent3"/>
          </a:fillRef>
          <a:effectRef idx="0">
            <a:schemeClr val="accent3"/>
          </a:effectRef>
          <a:fontRef idx="minor">
            <a:schemeClr val="tx1"/>
          </a:fontRef>
        </p:style>
      </p:cxnSp>
      <p:sp>
        <p:nvSpPr>
          <p:cNvPr id="107" name="Oval 106"/>
          <p:cNvSpPr/>
          <p:nvPr/>
        </p:nvSpPr>
        <p:spPr>
          <a:xfrm flipH="1">
            <a:off x="6707329" y="6456844"/>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p:cNvCxnSpPr/>
          <p:nvPr/>
        </p:nvCxnSpPr>
        <p:spPr>
          <a:xfrm flipH="1">
            <a:off x="6730189" y="6495894"/>
            <a:ext cx="2278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6958074" y="6068597"/>
            <a:ext cx="4451" cy="42729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6962525" y="6068597"/>
            <a:ext cx="15240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7110475" y="5654772"/>
            <a:ext cx="14464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7262796" y="5227475"/>
            <a:ext cx="16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flipH="1">
            <a:off x="6888201" y="5904383"/>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p:cNvSpPr/>
          <p:nvPr/>
        </p:nvSpPr>
        <p:spPr>
          <a:xfrm flipH="1">
            <a:off x="7052102" y="5324274"/>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0" name="Straight Connector 119"/>
          <p:cNvCxnSpPr/>
          <p:nvPr/>
        </p:nvCxnSpPr>
        <p:spPr>
          <a:xfrm>
            <a:off x="7114926" y="5654772"/>
            <a:ext cx="0" cy="4138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7258345" y="5227475"/>
            <a:ext cx="4451" cy="42729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flipH="1">
            <a:off x="7430320" y="6456844"/>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3" name="Straight Connector 122"/>
          <p:cNvCxnSpPr/>
          <p:nvPr/>
        </p:nvCxnSpPr>
        <p:spPr>
          <a:xfrm flipH="1">
            <a:off x="7422942" y="6495894"/>
            <a:ext cx="2278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7650827" y="6068597"/>
            <a:ext cx="4451" cy="42729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7655278" y="6068597"/>
            <a:ext cx="15240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flipV="1">
            <a:off x="7799871" y="5657620"/>
            <a:ext cx="154696" cy="34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7955549" y="5227475"/>
            <a:ext cx="1601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flipH="1">
            <a:off x="7627967" y="5911944"/>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a:off x="7244425" y="5400187"/>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0" name="Straight Connector 129"/>
          <p:cNvCxnSpPr/>
          <p:nvPr/>
        </p:nvCxnSpPr>
        <p:spPr>
          <a:xfrm flipH="1">
            <a:off x="7807678" y="5654772"/>
            <a:ext cx="1" cy="4138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7951098" y="5227475"/>
            <a:ext cx="4451" cy="42729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7422942" y="5227475"/>
            <a:ext cx="186" cy="1268419"/>
          </a:xfrm>
          <a:prstGeom prst="line">
            <a:avLst/>
          </a:prstGeom>
        </p:spPr>
        <p:style>
          <a:lnRef idx="1">
            <a:schemeClr val="accent3"/>
          </a:lnRef>
          <a:fillRef idx="0">
            <a:schemeClr val="accent3"/>
          </a:fillRef>
          <a:effectRef idx="0">
            <a:schemeClr val="accent3"/>
          </a:effectRef>
          <a:fontRef idx="minor">
            <a:schemeClr val="tx1"/>
          </a:fontRef>
        </p:style>
      </p:cxnSp>
      <p:cxnSp>
        <p:nvCxnSpPr>
          <p:cNvPr id="136" name="Straight Connector 135"/>
          <p:cNvCxnSpPr/>
          <p:nvPr/>
        </p:nvCxnSpPr>
        <p:spPr>
          <a:xfrm>
            <a:off x="8115705" y="5227475"/>
            <a:ext cx="534" cy="12799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45" name="Straight Connector 144"/>
          <p:cNvCxnSpPr/>
          <p:nvPr/>
        </p:nvCxnSpPr>
        <p:spPr>
          <a:xfrm flipH="1">
            <a:off x="8115705" y="6507469"/>
            <a:ext cx="2278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49" name="Oval 148"/>
          <p:cNvSpPr/>
          <p:nvPr/>
        </p:nvSpPr>
        <p:spPr>
          <a:xfrm>
            <a:off x="7761960" y="5400187"/>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p:cNvSpPr/>
          <p:nvPr/>
        </p:nvSpPr>
        <p:spPr>
          <a:xfrm flipH="1">
            <a:off x="7944823" y="5402073"/>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150"/>
          <p:cNvSpPr/>
          <p:nvPr/>
        </p:nvSpPr>
        <p:spPr>
          <a:xfrm>
            <a:off x="6692273" y="5200045"/>
            <a:ext cx="1917106" cy="1378411"/>
          </a:xfrm>
          <a:custGeom>
            <a:avLst/>
            <a:gdLst>
              <a:gd name="connsiteX0" fmla="*/ 0 w 1917106"/>
              <a:gd name="connsiteY0" fmla="*/ 1159384 h 1378411"/>
              <a:gd name="connsiteX1" fmla="*/ 94004 w 1917106"/>
              <a:gd name="connsiteY1" fmla="*/ 1290419 h 1378411"/>
              <a:gd name="connsiteX2" fmla="*/ 492807 w 1917106"/>
              <a:gd name="connsiteY2" fmla="*/ 4 h 1378411"/>
              <a:gd name="connsiteX3" fmla="*/ 780516 w 1917106"/>
              <a:gd name="connsiteY3" fmla="*/ 1287571 h 1378411"/>
              <a:gd name="connsiteX4" fmla="*/ 1210654 w 1917106"/>
              <a:gd name="connsiteY4" fmla="*/ 4 h 1378411"/>
              <a:gd name="connsiteX5" fmla="*/ 1486968 w 1917106"/>
              <a:gd name="connsiteY5" fmla="*/ 1304662 h 1378411"/>
              <a:gd name="connsiteX6" fmla="*/ 1917106 w 1917106"/>
              <a:gd name="connsiteY6" fmla="*/ 39885 h 137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7106" h="1378411">
                <a:moveTo>
                  <a:pt x="0" y="1159384"/>
                </a:moveTo>
                <a:cubicBezTo>
                  <a:pt x="5935" y="1321516"/>
                  <a:pt x="11870" y="1483649"/>
                  <a:pt x="94004" y="1290419"/>
                </a:cubicBezTo>
                <a:cubicBezTo>
                  <a:pt x="176139" y="1097189"/>
                  <a:pt x="378388" y="479"/>
                  <a:pt x="492807" y="4"/>
                </a:cubicBezTo>
                <a:cubicBezTo>
                  <a:pt x="607226" y="-471"/>
                  <a:pt x="660875" y="1287571"/>
                  <a:pt x="780516" y="1287571"/>
                </a:cubicBezTo>
                <a:cubicBezTo>
                  <a:pt x="900157" y="1287571"/>
                  <a:pt x="1092912" y="-2845"/>
                  <a:pt x="1210654" y="4"/>
                </a:cubicBezTo>
                <a:cubicBezTo>
                  <a:pt x="1328396" y="2852"/>
                  <a:pt x="1369226" y="1298015"/>
                  <a:pt x="1486968" y="1304662"/>
                </a:cubicBezTo>
                <a:cubicBezTo>
                  <a:pt x="1604710" y="1311309"/>
                  <a:pt x="1760908" y="675597"/>
                  <a:pt x="1917106" y="398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6342766" y="6209124"/>
            <a:ext cx="622286" cy="369332"/>
          </a:xfrm>
          <a:prstGeom prst="rect">
            <a:avLst/>
          </a:prstGeom>
          <a:noFill/>
        </p:spPr>
        <p:txBody>
          <a:bodyPr wrap="none" rtlCol="0">
            <a:spAutoFit/>
          </a:bodyPr>
          <a:lstStyle/>
          <a:p>
            <a:r>
              <a:rPr lang="en-US" dirty="0"/>
              <a:t>000</a:t>
            </a:r>
          </a:p>
        </p:txBody>
      </p:sp>
      <p:sp>
        <p:nvSpPr>
          <p:cNvPr id="5" name="TextBox 4"/>
          <p:cNvSpPr txBox="1"/>
          <p:nvPr/>
        </p:nvSpPr>
        <p:spPr>
          <a:xfrm>
            <a:off x="6507660" y="5805378"/>
            <a:ext cx="622286" cy="369332"/>
          </a:xfrm>
          <a:prstGeom prst="rect">
            <a:avLst/>
          </a:prstGeom>
          <a:noFill/>
        </p:spPr>
        <p:txBody>
          <a:bodyPr wrap="none" rtlCol="0">
            <a:spAutoFit/>
          </a:bodyPr>
          <a:lstStyle/>
          <a:p>
            <a:r>
              <a:rPr lang="en-US" dirty="0"/>
              <a:t>010</a:t>
            </a:r>
          </a:p>
        </p:txBody>
      </p:sp>
      <p:sp>
        <p:nvSpPr>
          <p:cNvPr id="6" name="TextBox 5"/>
          <p:cNvSpPr txBox="1"/>
          <p:nvPr/>
        </p:nvSpPr>
        <p:spPr>
          <a:xfrm>
            <a:off x="6692914" y="5372648"/>
            <a:ext cx="622286" cy="369332"/>
          </a:xfrm>
          <a:prstGeom prst="rect">
            <a:avLst/>
          </a:prstGeom>
          <a:noFill/>
        </p:spPr>
        <p:txBody>
          <a:bodyPr wrap="none" rtlCol="0">
            <a:spAutoFit/>
          </a:bodyPr>
          <a:lstStyle/>
          <a:p>
            <a:r>
              <a:rPr lang="en-US" dirty="0"/>
              <a:t>100</a:t>
            </a:r>
          </a:p>
        </p:txBody>
      </p:sp>
      <p:sp>
        <p:nvSpPr>
          <p:cNvPr id="7" name="TextBox 6"/>
          <p:cNvSpPr txBox="1"/>
          <p:nvPr/>
        </p:nvSpPr>
        <p:spPr>
          <a:xfrm>
            <a:off x="6958074" y="4954942"/>
            <a:ext cx="622286" cy="369332"/>
          </a:xfrm>
          <a:prstGeom prst="rect">
            <a:avLst/>
          </a:prstGeom>
          <a:noFill/>
        </p:spPr>
        <p:txBody>
          <a:bodyPr wrap="none" rtlCol="0">
            <a:spAutoFit/>
          </a:bodyPr>
          <a:lstStyle/>
          <a:p>
            <a:r>
              <a:rPr lang="en-US" dirty="0"/>
              <a:t>110</a:t>
            </a:r>
          </a:p>
        </p:txBody>
      </p:sp>
      <p:sp>
        <p:nvSpPr>
          <p:cNvPr id="8" name="TextBox 7"/>
          <p:cNvSpPr txBox="1"/>
          <p:nvPr/>
        </p:nvSpPr>
        <p:spPr>
          <a:xfrm>
            <a:off x="5321313" y="4274453"/>
            <a:ext cx="622286" cy="369332"/>
          </a:xfrm>
          <a:prstGeom prst="rect">
            <a:avLst/>
          </a:prstGeom>
          <a:noFill/>
        </p:spPr>
        <p:txBody>
          <a:bodyPr wrap="none" rtlCol="0">
            <a:spAutoFit/>
          </a:bodyPr>
          <a:lstStyle/>
          <a:p>
            <a:r>
              <a:rPr lang="en-US" dirty="0"/>
              <a:t>000</a:t>
            </a:r>
          </a:p>
        </p:txBody>
      </p:sp>
      <p:sp>
        <p:nvSpPr>
          <p:cNvPr id="11" name="TextBox 10"/>
          <p:cNvSpPr txBox="1"/>
          <p:nvPr/>
        </p:nvSpPr>
        <p:spPr>
          <a:xfrm>
            <a:off x="5563878" y="3994152"/>
            <a:ext cx="622286" cy="369332"/>
          </a:xfrm>
          <a:prstGeom prst="rect">
            <a:avLst/>
          </a:prstGeom>
          <a:noFill/>
        </p:spPr>
        <p:txBody>
          <a:bodyPr wrap="none" rtlCol="0">
            <a:spAutoFit/>
          </a:bodyPr>
          <a:lstStyle/>
          <a:p>
            <a:r>
              <a:rPr lang="en-US" dirty="0"/>
              <a:t>001</a:t>
            </a:r>
          </a:p>
        </p:txBody>
      </p:sp>
      <p:sp>
        <p:nvSpPr>
          <p:cNvPr id="25" name="TextBox 24"/>
          <p:cNvSpPr txBox="1"/>
          <p:nvPr/>
        </p:nvSpPr>
        <p:spPr>
          <a:xfrm>
            <a:off x="5647031" y="3722029"/>
            <a:ext cx="622286" cy="369332"/>
          </a:xfrm>
          <a:prstGeom prst="rect">
            <a:avLst/>
          </a:prstGeom>
          <a:noFill/>
        </p:spPr>
        <p:txBody>
          <a:bodyPr wrap="none" rtlCol="0">
            <a:spAutoFit/>
          </a:bodyPr>
          <a:lstStyle/>
          <a:p>
            <a:r>
              <a:rPr lang="en-US" dirty="0"/>
              <a:t>010</a:t>
            </a:r>
          </a:p>
        </p:txBody>
      </p:sp>
      <p:sp>
        <p:nvSpPr>
          <p:cNvPr id="27" name="TextBox 26"/>
          <p:cNvSpPr txBox="1"/>
          <p:nvPr/>
        </p:nvSpPr>
        <p:spPr>
          <a:xfrm>
            <a:off x="5866766" y="3472110"/>
            <a:ext cx="622286" cy="369332"/>
          </a:xfrm>
          <a:prstGeom prst="rect">
            <a:avLst/>
          </a:prstGeom>
          <a:noFill/>
        </p:spPr>
        <p:txBody>
          <a:bodyPr wrap="none" rtlCol="0">
            <a:spAutoFit/>
          </a:bodyPr>
          <a:lstStyle/>
          <a:p>
            <a:r>
              <a:rPr lang="en-US" dirty="0"/>
              <a:t>011</a:t>
            </a:r>
          </a:p>
        </p:txBody>
      </p:sp>
      <p:sp>
        <p:nvSpPr>
          <p:cNvPr id="33" name="TextBox 32"/>
          <p:cNvSpPr txBox="1"/>
          <p:nvPr/>
        </p:nvSpPr>
        <p:spPr>
          <a:xfrm>
            <a:off x="5982485" y="3215566"/>
            <a:ext cx="622286" cy="369332"/>
          </a:xfrm>
          <a:prstGeom prst="rect">
            <a:avLst/>
          </a:prstGeom>
          <a:noFill/>
        </p:spPr>
        <p:txBody>
          <a:bodyPr wrap="none" rtlCol="0">
            <a:spAutoFit/>
          </a:bodyPr>
          <a:lstStyle/>
          <a:p>
            <a:r>
              <a:rPr lang="en-US" dirty="0"/>
              <a:t>100</a:t>
            </a:r>
          </a:p>
        </p:txBody>
      </p:sp>
      <p:sp>
        <p:nvSpPr>
          <p:cNvPr id="34" name="TextBox 33"/>
          <p:cNvSpPr txBox="1"/>
          <p:nvPr/>
        </p:nvSpPr>
        <p:spPr>
          <a:xfrm>
            <a:off x="6186164" y="3001151"/>
            <a:ext cx="622286" cy="369332"/>
          </a:xfrm>
          <a:prstGeom prst="rect">
            <a:avLst/>
          </a:prstGeom>
          <a:noFill/>
        </p:spPr>
        <p:txBody>
          <a:bodyPr wrap="none" rtlCol="0">
            <a:spAutoFit/>
          </a:bodyPr>
          <a:lstStyle/>
          <a:p>
            <a:r>
              <a:rPr lang="en-US" dirty="0"/>
              <a:t>101</a:t>
            </a:r>
          </a:p>
        </p:txBody>
      </p:sp>
      <p:sp>
        <p:nvSpPr>
          <p:cNvPr id="35" name="TextBox 34"/>
          <p:cNvSpPr txBox="1"/>
          <p:nvPr/>
        </p:nvSpPr>
        <p:spPr>
          <a:xfrm>
            <a:off x="6269317" y="2757178"/>
            <a:ext cx="622286" cy="369332"/>
          </a:xfrm>
          <a:prstGeom prst="rect">
            <a:avLst/>
          </a:prstGeom>
          <a:noFill/>
        </p:spPr>
        <p:txBody>
          <a:bodyPr wrap="none" rtlCol="0">
            <a:spAutoFit/>
          </a:bodyPr>
          <a:lstStyle/>
          <a:p>
            <a:r>
              <a:rPr lang="en-US" dirty="0"/>
              <a:t>110</a:t>
            </a:r>
          </a:p>
        </p:txBody>
      </p:sp>
      <p:sp>
        <p:nvSpPr>
          <p:cNvPr id="36" name="TextBox 35"/>
          <p:cNvSpPr txBox="1"/>
          <p:nvPr/>
        </p:nvSpPr>
        <p:spPr>
          <a:xfrm>
            <a:off x="6477000" y="2475019"/>
            <a:ext cx="622286" cy="369332"/>
          </a:xfrm>
          <a:prstGeom prst="rect">
            <a:avLst/>
          </a:prstGeom>
          <a:noFill/>
        </p:spPr>
        <p:txBody>
          <a:bodyPr wrap="none" rtlCol="0">
            <a:spAutoFit/>
          </a:bodyPr>
          <a:lstStyle/>
          <a:p>
            <a:r>
              <a:rPr lang="en-US" dirty="0"/>
              <a:t>111</a:t>
            </a:r>
          </a:p>
        </p:txBody>
      </p:sp>
    </p:spTree>
    <p:extLst>
      <p:ext uri="{BB962C8B-B14F-4D97-AF65-F5344CB8AC3E}">
        <p14:creationId xmlns:p14="http://schemas.microsoft.com/office/powerpoint/2010/main" val="121127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7367" y="1600200"/>
            <a:ext cx="8229600" cy="669864"/>
          </a:xfrm>
        </p:spPr>
        <p:txBody>
          <a:bodyPr/>
          <a:lstStyle/>
          <a:p>
            <a:r>
              <a:rPr lang="en-US" u="sng" dirty="0">
                <a:solidFill>
                  <a:srgbClr val="00B050"/>
                </a:solidFill>
              </a:rPr>
              <a:t>Basic blocks of a PLL :</a:t>
            </a:r>
          </a:p>
          <a:p>
            <a:endParaRPr lang="en-US" dirty="0"/>
          </a:p>
        </p:txBody>
      </p:sp>
      <p:sp>
        <p:nvSpPr>
          <p:cNvPr id="3" name="Title 2"/>
          <p:cNvSpPr>
            <a:spLocks noGrp="1"/>
          </p:cNvSpPr>
          <p:nvPr>
            <p:ph type="title"/>
          </p:nvPr>
        </p:nvSpPr>
        <p:spPr/>
        <p:txBody>
          <a:bodyPr>
            <a:normAutofit fontScale="90000"/>
          </a:bodyPr>
          <a:lstStyle/>
          <a:p>
            <a:pPr algn="ctr"/>
            <a:r>
              <a:rPr lang="en-US" dirty="0"/>
              <a:t>PLL</a:t>
            </a:r>
            <a:br>
              <a:rPr lang="en-US" dirty="0"/>
            </a:br>
            <a:r>
              <a:rPr lang="en-US" dirty="0"/>
              <a:t>Phase Locked Loop</a:t>
            </a:r>
          </a:p>
        </p:txBody>
      </p:sp>
      <p:sp>
        <p:nvSpPr>
          <p:cNvPr id="4" name="Rectangle 3"/>
          <p:cNvSpPr/>
          <p:nvPr/>
        </p:nvSpPr>
        <p:spPr>
          <a:xfrm>
            <a:off x="5143500" y="2514600"/>
            <a:ext cx="25146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6" name="Straight Arrow Connector 5"/>
          <p:cNvCxnSpPr>
            <a:stCxn id="4" idx="3"/>
          </p:cNvCxnSpPr>
          <p:nvPr/>
        </p:nvCxnSpPr>
        <p:spPr>
          <a:xfrm>
            <a:off x="7658100" y="3124200"/>
            <a:ext cx="1114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667124" y="2743200"/>
            <a:ext cx="14382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667124" y="3352800"/>
            <a:ext cx="14382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29970" y="2771775"/>
            <a:ext cx="1141659" cy="646331"/>
          </a:xfrm>
          <a:prstGeom prst="rect">
            <a:avLst/>
          </a:prstGeom>
          <a:noFill/>
        </p:spPr>
        <p:txBody>
          <a:bodyPr wrap="none" rtlCol="0">
            <a:spAutoFit/>
          </a:bodyPr>
          <a:lstStyle/>
          <a:p>
            <a:pPr algn="ctr"/>
            <a:r>
              <a:rPr lang="en-US" dirty="0"/>
              <a:t>Phase </a:t>
            </a:r>
          </a:p>
          <a:p>
            <a:pPr algn="ctr"/>
            <a:r>
              <a:rPr lang="en-US" dirty="0"/>
              <a:t>Detector</a:t>
            </a:r>
          </a:p>
        </p:txBody>
      </p:sp>
      <p:sp>
        <p:nvSpPr>
          <p:cNvPr id="17" name="Rectangle 16"/>
          <p:cNvSpPr/>
          <p:nvPr/>
        </p:nvSpPr>
        <p:spPr>
          <a:xfrm>
            <a:off x="5562600" y="4124325"/>
            <a:ext cx="1676400"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err="1"/>
              <a:t>vco</a:t>
            </a:r>
            <a:endParaRPr lang="en-US" sz="2800" dirty="0"/>
          </a:p>
        </p:txBody>
      </p:sp>
      <p:cxnSp>
        <p:nvCxnSpPr>
          <p:cNvPr id="18" name="Straight Arrow Connector 17"/>
          <p:cNvCxnSpPr/>
          <p:nvPr/>
        </p:nvCxnSpPr>
        <p:spPr>
          <a:xfrm>
            <a:off x="7235342" y="4467225"/>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05400" y="4467225"/>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4229100" y="403860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𝑉</m:t>
                          </m:r>
                        </m:e>
                        <m:sub>
                          <m:r>
                            <a:rPr lang="en-US" i="1">
                              <a:solidFill>
                                <a:prstClr val="black"/>
                              </a:solidFill>
                              <a:latin typeface="Cambria Math"/>
                            </a:rPr>
                            <m:t>𝑐𝑜𝑛𝑡𝑟𝑜𝑙</m:t>
                          </m:r>
                        </m:sub>
                      </m:sSub>
                      <m:r>
                        <m:rPr>
                          <m:nor/>
                        </m:rPr>
                        <a:rPr lang="en-US" dirty="0">
                          <a:solidFill>
                            <a:prstClr val="black"/>
                          </a:solidFill>
                        </a:rPr>
                        <m:t>(</m:t>
                      </m:r>
                      <m:r>
                        <m:rPr>
                          <m:nor/>
                        </m:rPr>
                        <a:rPr lang="en-US" dirty="0">
                          <a:solidFill>
                            <a:prstClr val="black"/>
                          </a:solidFill>
                        </a:rPr>
                        <m:t>t</m:t>
                      </m:r>
                      <m:r>
                        <m:rPr>
                          <m:nor/>
                        </m:rPr>
                        <a:rPr lang="en-US" b="0" i="0" dirty="0" smtClean="0">
                          <a:solidFill>
                            <a:prstClr val="black"/>
                          </a:solidFill>
                        </a:rPr>
                        <m:t>)</m:t>
                      </m:r>
                      <m:r>
                        <m:rPr>
                          <m:nor/>
                        </m:rPr>
                        <a:rPr lang="en-US" dirty="0"/>
                        <m:t> </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229100" y="4038600"/>
                <a:ext cx="609600" cy="369332"/>
              </a:xfrm>
              <a:prstGeom prst="rect">
                <a:avLst/>
              </a:prstGeom>
              <a:blipFill rotWithShape="1">
                <a:blip r:embed="rId2"/>
                <a:stretch>
                  <a:fillRect r="-92000"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441387" y="4048125"/>
                <a:ext cx="647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𝑉</m:t>
                          </m:r>
                        </m:e>
                        <m:sub>
                          <m:r>
                            <a:rPr lang="en-US" i="1">
                              <a:solidFill>
                                <a:prstClr val="black"/>
                              </a:solidFill>
                              <a:latin typeface="Cambria Math"/>
                            </a:rPr>
                            <m:t>𝑜𝑢𝑡</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7441387" y="4048125"/>
                <a:ext cx="647357" cy="369332"/>
              </a:xfrm>
              <a:prstGeom prst="rect">
                <a:avLst/>
              </a:prstGeom>
              <a:blipFill rotWithShape="1">
                <a:blip r:embed="rId3"/>
                <a:stretch>
                  <a:fillRect/>
                </a:stretch>
              </a:blipFill>
            </p:spPr>
            <p:txBody>
              <a:bodyPr/>
              <a:lstStyle/>
              <a:p>
                <a:r>
                  <a:rPr lang="en-US">
                    <a:noFill/>
                  </a:rPr>
                  <a:t> </a:t>
                </a:r>
              </a:p>
            </p:txBody>
          </p:sp>
        </mc:Fallback>
      </mc:AlternateContent>
      <p:sp>
        <p:nvSpPr>
          <p:cNvPr id="22" name="TextBox 21"/>
          <p:cNvSpPr txBox="1"/>
          <p:nvPr/>
        </p:nvSpPr>
        <p:spPr>
          <a:xfrm>
            <a:off x="3559325" y="2402443"/>
            <a:ext cx="579005" cy="646331"/>
          </a:xfrm>
          <a:prstGeom prst="rect">
            <a:avLst/>
          </a:prstGeom>
          <a:noFill/>
        </p:spPr>
        <p:txBody>
          <a:bodyPr wrap="none" rtlCol="0">
            <a:spAutoFit/>
          </a:bodyPr>
          <a:lstStyle/>
          <a:p>
            <a:r>
              <a:rPr lang="en-US" dirty="0"/>
              <a:t>REF</a:t>
            </a:r>
          </a:p>
          <a:p>
            <a:endParaRPr lang="en-US" dirty="0"/>
          </a:p>
        </p:txBody>
      </p:sp>
      <p:sp>
        <p:nvSpPr>
          <p:cNvPr id="23" name="TextBox 22"/>
          <p:cNvSpPr txBox="1"/>
          <p:nvPr/>
        </p:nvSpPr>
        <p:spPr>
          <a:xfrm>
            <a:off x="3540275" y="2983468"/>
            <a:ext cx="675185" cy="369332"/>
          </a:xfrm>
          <a:prstGeom prst="rect">
            <a:avLst/>
          </a:prstGeom>
          <a:noFill/>
        </p:spPr>
        <p:txBody>
          <a:bodyPr wrap="none" rtlCol="0">
            <a:spAutoFit/>
          </a:bodyPr>
          <a:lstStyle/>
          <a:p>
            <a:r>
              <a:rPr lang="en-US" dirty="0"/>
              <a:t>VCO</a:t>
            </a:r>
          </a:p>
        </p:txBody>
      </p:sp>
      <p:sp>
        <p:nvSpPr>
          <p:cNvPr id="24" name="TextBox 23"/>
          <p:cNvSpPr txBox="1"/>
          <p:nvPr/>
        </p:nvSpPr>
        <p:spPr>
          <a:xfrm>
            <a:off x="8066883" y="2691110"/>
            <a:ext cx="705642" cy="369332"/>
          </a:xfrm>
          <a:prstGeom prst="rect">
            <a:avLst/>
          </a:prstGeom>
          <a:noFill/>
        </p:spPr>
        <p:txBody>
          <a:bodyPr wrap="none" rtlCol="0">
            <a:spAutoFit/>
          </a:bodyPr>
          <a:lstStyle/>
          <a:p>
            <a:r>
              <a:rPr lang="en-US" dirty="0" err="1"/>
              <a:t>Vout</a:t>
            </a:r>
            <a:endParaRPr lang="en-US" dirty="0"/>
          </a:p>
        </p:txBody>
      </p:sp>
      <p:sp>
        <p:nvSpPr>
          <p:cNvPr id="26" name="Rectangle 25"/>
          <p:cNvSpPr/>
          <p:nvPr/>
        </p:nvSpPr>
        <p:spPr>
          <a:xfrm>
            <a:off x="5177942" y="5029200"/>
            <a:ext cx="25146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7" name="Straight Arrow Connector 26"/>
          <p:cNvCxnSpPr/>
          <p:nvPr/>
        </p:nvCxnSpPr>
        <p:spPr>
          <a:xfrm>
            <a:off x="7692542" y="5555992"/>
            <a:ext cx="11144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705225" y="5575042"/>
            <a:ext cx="14382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82098" y="5488543"/>
            <a:ext cx="1906292" cy="369332"/>
          </a:xfrm>
          <a:prstGeom prst="rect">
            <a:avLst/>
          </a:prstGeom>
          <a:noFill/>
        </p:spPr>
        <p:txBody>
          <a:bodyPr wrap="none" rtlCol="0">
            <a:spAutoFit/>
          </a:bodyPr>
          <a:lstStyle/>
          <a:p>
            <a:pPr algn="ctr"/>
            <a:r>
              <a:rPr lang="en-US" dirty="0"/>
              <a:t> Low Pass Filter</a:t>
            </a:r>
          </a:p>
        </p:txBody>
      </p:sp>
      <p:sp>
        <p:nvSpPr>
          <p:cNvPr id="31" name="TextBox 30"/>
          <p:cNvSpPr txBox="1"/>
          <p:nvPr/>
        </p:nvSpPr>
        <p:spPr>
          <a:xfrm>
            <a:off x="3576156" y="5217378"/>
            <a:ext cx="545342" cy="369332"/>
          </a:xfrm>
          <a:prstGeom prst="rect">
            <a:avLst/>
          </a:prstGeom>
          <a:noFill/>
        </p:spPr>
        <p:txBody>
          <a:bodyPr wrap="none" rtlCol="0">
            <a:spAutoFit/>
          </a:bodyPr>
          <a:lstStyle/>
          <a:p>
            <a:r>
              <a:rPr lang="en-US" dirty="0"/>
              <a:t>Vin</a:t>
            </a:r>
          </a:p>
        </p:txBody>
      </p:sp>
      <p:sp>
        <p:nvSpPr>
          <p:cNvPr id="32" name="TextBox 31"/>
          <p:cNvSpPr txBox="1"/>
          <p:nvPr/>
        </p:nvSpPr>
        <p:spPr>
          <a:xfrm>
            <a:off x="8101325" y="5205710"/>
            <a:ext cx="705642" cy="369332"/>
          </a:xfrm>
          <a:prstGeom prst="rect">
            <a:avLst/>
          </a:prstGeom>
          <a:noFill/>
        </p:spPr>
        <p:txBody>
          <a:bodyPr wrap="none" rtlCol="0">
            <a:spAutoFit/>
          </a:bodyPr>
          <a:lstStyle/>
          <a:p>
            <a:r>
              <a:rPr lang="en-US" dirty="0" err="1"/>
              <a:t>Vout</a:t>
            </a:r>
            <a:endParaRPr lang="en-US" dirty="0"/>
          </a:p>
        </p:txBody>
      </p:sp>
      <p:sp>
        <p:nvSpPr>
          <p:cNvPr id="33" name="Content Placeholder 1"/>
          <p:cNvSpPr txBox="1">
            <a:spLocks/>
          </p:cNvSpPr>
          <p:nvPr/>
        </p:nvSpPr>
        <p:spPr>
          <a:xfrm>
            <a:off x="428625" y="2648536"/>
            <a:ext cx="2476500" cy="669864"/>
          </a:xfrm>
          <a:prstGeom prst="rect">
            <a:avLst/>
          </a:prstGeom>
        </p:spPr>
        <p:txBody>
          <a:bodyPr vert="horz">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1400" dirty="0"/>
              <a:t>Generates a voltage compared to the phase Different</a:t>
            </a:r>
          </a:p>
          <a:p>
            <a:endParaRPr lang="en-US" dirty="0"/>
          </a:p>
        </p:txBody>
      </p:sp>
      <p:sp>
        <p:nvSpPr>
          <p:cNvPr id="34" name="Content Placeholder 1"/>
          <p:cNvSpPr txBox="1">
            <a:spLocks/>
          </p:cNvSpPr>
          <p:nvPr/>
        </p:nvSpPr>
        <p:spPr>
          <a:xfrm>
            <a:off x="428625" y="4119842"/>
            <a:ext cx="2476500" cy="669864"/>
          </a:xfrm>
          <a:prstGeom prst="rect">
            <a:avLst/>
          </a:prstGeom>
        </p:spPr>
        <p:txBody>
          <a:bodyPr vert="horz">
            <a:normAutofit fontScale="850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1500" dirty="0"/>
              <a:t>Generates an RF frequency  </a:t>
            </a:r>
            <a:r>
              <a:rPr lang="en-US" sz="1500" dirty="0" err="1"/>
              <a:t>propotional</a:t>
            </a:r>
            <a:r>
              <a:rPr lang="en-US" sz="1500" dirty="0"/>
              <a:t> to a voltage</a:t>
            </a:r>
          </a:p>
          <a:p>
            <a:endParaRPr lang="en-US" dirty="0"/>
          </a:p>
        </p:txBody>
      </p:sp>
      <p:sp>
        <p:nvSpPr>
          <p:cNvPr id="35" name="Content Placeholder 1"/>
          <p:cNvSpPr txBox="1">
            <a:spLocks/>
          </p:cNvSpPr>
          <p:nvPr/>
        </p:nvSpPr>
        <p:spPr>
          <a:xfrm>
            <a:off x="428624" y="5205710"/>
            <a:ext cx="2619375" cy="669864"/>
          </a:xfrm>
          <a:prstGeom prst="rect">
            <a:avLst/>
          </a:prstGeom>
        </p:spPr>
        <p:txBody>
          <a:bodyPr vert="horz">
            <a:normAutofit fontScale="325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4000" dirty="0"/>
              <a:t>Decay unwanted signals</a:t>
            </a:r>
          </a:p>
          <a:p>
            <a:r>
              <a:rPr lang="en-US" sz="4000" dirty="0"/>
              <a:t>And </a:t>
            </a:r>
            <a:r>
              <a:rPr lang="en-US" sz="4000" dirty="0" err="1"/>
              <a:t>maintane</a:t>
            </a:r>
            <a:r>
              <a:rPr lang="en-US" sz="4000" dirty="0"/>
              <a:t> stability.</a:t>
            </a:r>
          </a:p>
          <a:p>
            <a:r>
              <a:rPr lang="en-US" sz="2900" dirty="0"/>
              <a:t> </a:t>
            </a:r>
          </a:p>
          <a:p>
            <a:endParaRPr lang="en-US" dirty="0"/>
          </a:p>
        </p:txBody>
      </p:sp>
    </p:spTree>
    <p:extLst>
      <p:ext uri="{BB962C8B-B14F-4D97-AF65-F5344CB8AC3E}">
        <p14:creationId xmlns:p14="http://schemas.microsoft.com/office/powerpoint/2010/main" val="329430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2"/>
              <p:cNvSpPr txBox="1">
                <a:spLocks/>
              </p:cNvSpPr>
              <p:nvPr/>
            </p:nvSpPr>
            <p:spPr>
              <a:xfrm>
                <a:off x="533981" y="1969910"/>
                <a:ext cx="4953000" cy="3163489"/>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r>
                  <a:rPr lang="en-US" sz="1600" u="sng" dirty="0">
                    <a:effectLst/>
                    <a:latin typeface="Arial" panose="020B0604020202020204" pitchFamily="34" charset="0"/>
                    <a:cs typeface="Arial" panose="020B0604020202020204" pitchFamily="34" charset="0"/>
                  </a:rPr>
                  <a:t>M=3</a:t>
                </a:r>
                <a:endParaRPr lang="en-US" sz="1600" b="0" dirty="0">
                  <a:effectLst/>
                  <a:latin typeface="Arial" panose="020B0604020202020204" pitchFamily="34" charset="0"/>
                  <a:cs typeface="Arial" panose="020B0604020202020204" pitchFamily="34" charset="0"/>
                </a:endParaRPr>
              </a:p>
              <a:p>
                <a:r>
                  <a:rPr lang="en-US" sz="1600" b="0" dirty="0">
                    <a:effectLst/>
                    <a:latin typeface="Arial" panose="020B0604020202020204" pitchFamily="34" charset="0"/>
                    <a:cs typeface="Arial" panose="020B0604020202020204" pitchFamily="34" charset="0"/>
                  </a:rPr>
                  <a:t>The accumulator overflows at 110 at the first cycle,111 in the second cycle and 101 at the third cycle, and starts at 000 again.so we got </a:t>
                </a:r>
                <a:r>
                  <a:rPr lang="en-US" sz="1600" u="sng" dirty="0">
                    <a:effectLst/>
                    <a:latin typeface="Arial" panose="020B0604020202020204" pitchFamily="34" charset="0"/>
                    <a:cs typeface="Arial" panose="020B0604020202020204" pitchFamily="34" charset="0"/>
                  </a:rPr>
                  <a:t>3 cycles </a:t>
                </a:r>
                <a:r>
                  <a:rPr lang="en-US" sz="1600" b="0" dirty="0">
                    <a:effectLst/>
                    <a:latin typeface="Arial" panose="020B0604020202020204" pitchFamily="34" charset="0"/>
                    <a:cs typeface="Arial" panose="020B0604020202020204" pitchFamily="34" charset="0"/>
                  </a:rPr>
                  <a:t>of the sinusoid.</a:t>
                </a:r>
              </a:p>
              <a:p>
                <a:r>
                  <a:rPr lang="en-US" sz="1600" u="sng" dirty="0">
                    <a:effectLst/>
                    <a:latin typeface="Arial" panose="020B0604020202020204" pitchFamily="34" charset="0"/>
                    <a:cs typeface="Arial" panose="020B0604020202020204" pitchFamily="34" charset="0"/>
                  </a:rPr>
                  <a:t>M=4</a:t>
                </a:r>
              </a:p>
              <a:p>
                <a:r>
                  <a:rPr lang="en-US" sz="1600" b="0" dirty="0">
                    <a:effectLst/>
                    <a:latin typeface="Arial" panose="020B0604020202020204" pitchFamily="34" charset="0"/>
                    <a:cs typeface="Arial" panose="020B0604020202020204" pitchFamily="34" charset="0"/>
                  </a:rPr>
                  <a:t>The accumulator overflows at 100 each cycle.so we got </a:t>
                </a:r>
                <a:r>
                  <a:rPr lang="en-US" sz="1600" u="sng" dirty="0">
                    <a:effectLst/>
                    <a:latin typeface="Arial" panose="020B0604020202020204" pitchFamily="34" charset="0"/>
                    <a:cs typeface="Arial" panose="020B0604020202020204" pitchFamily="34" charset="0"/>
                  </a:rPr>
                  <a:t>4 cycles </a:t>
                </a:r>
                <a:r>
                  <a:rPr lang="en-US" sz="1600" b="0" dirty="0">
                    <a:effectLst/>
                    <a:latin typeface="Arial" panose="020B0604020202020204" pitchFamily="34" charset="0"/>
                    <a:cs typeface="Arial" panose="020B0604020202020204" pitchFamily="34" charset="0"/>
                  </a:rPr>
                  <a:t>of the sinusoid.</a:t>
                </a:r>
              </a:p>
              <a:p>
                <a:endParaRPr lang="en-US" sz="1600" b="0" dirty="0">
                  <a:effectLst/>
                  <a:latin typeface="Arial" panose="020B0604020202020204" pitchFamily="34" charset="0"/>
                  <a:cs typeface="Arial" panose="020B0604020202020204" pitchFamily="34" charset="0"/>
                </a:endParaRPr>
              </a:p>
              <a:p>
                <a:r>
                  <a:rPr lang="en-US" sz="1600" b="0" dirty="0">
                    <a:effectLst/>
                    <a:latin typeface="Arial" panose="020B0604020202020204" pitchFamily="34" charset="0"/>
                    <a:cs typeface="Arial" panose="020B0604020202020204" pitchFamily="34" charset="0"/>
                  </a:rPr>
                  <a:t>So the period of the output signal is:</a:t>
                </a:r>
              </a:p>
              <a:p>
                <a:endParaRPr lang="en-US" sz="1600" b="0" dirty="0">
                  <a:effectLst/>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sz="1600" b="0" i="1" smtClean="0">
                              <a:effectLst/>
                              <a:latin typeface="Cambria Math" panose="02040503050406030204" pitchFamily="18" charset="0"/>
                              <a:cs typeface="Arial" panose="020B0604020202020204" pitchFamily="34" charset="0"/>
                            </a:rPr>
                          </m:ctrlPr>
                        </m:sSubPr>
                        <m:e>
                          <m:r>
                            <a:rPr lang="en-US" sz="1600" b="0" i="1" smtClean="0">
                              <a:effectLst/>
                              <a:latin typeface="Cambria Math" panose="02040503050406030204" pitchFamily="18" charset="0"/>
                              <a:cs typeface="Arial" panose="020B0604020202020204" pitchFamily="34" charset="0"/>
                            </a:rPr>
                            <m:t>𝑇</m:t>
                          </m:r>
                        </m:e>
                        <m:sub>
                          <m:r>
                            <a:rPr lang="en-US" sz="1600" b="0" i="1" smtClean="0">
                              <a:effectLst/>
                              <a:latin typeface="Cambria Math" panose="02040503050406030204" pitchFamily="18" charset="0"/>
                              <a:cs typeface="Arial" panose="020B0604020202020204" pitchFamily="34" charset="0"/>
                            </a:rPr>
                            <m:t>𝑜𝑢𝑡</m:t>
                          </m:r>
                        </m:sub>
                      </m:sSub>
                      <m:r>
                        <a:rPr lang="en-US" sz="1600" b="0" i="1" smtClean="0">
                          <a:effectLst/>
                          <a:latin typeface="Cambria Math" panose="02040503050406030204" pitchFamily="18" charset="0"/>
                          <a:cs typeface="Arial" panose="020B0604020202020204" pitchFamily="34" charset="0"/>
                        </a:rPr>
                        <m:t>=</m:t>
                      </m:r>
                      <m:sSub>
                        <m:sSubPr>
                          <m:ctrlPr>
                            <a:rPr lang="en-US" sz="1600" b="0" i="1" smtClean="0">
                              <a:effectLst/>
                              <a:latin typeface="Cambria Math" panose="02040503050406030204" pitchFamily="18" charset="0"/>
                              <a:cs typeface="Arial" panose="020B0604020202020204" pitchFamily="34" charset="0"/>
                            </a:rPr>
                          </m:ctrlPr>
                        </m:sSubPr>
                        <m:e>
                          <m:r>
                            <a:rPr lang="en-US" sz="1600" b="0" i="1" smtClean="0">
                              <a:effectLst/>
                              <a:latin typeface="Cambria Math" panose="02040503050406030204" pitchFamily="18" charset="0"/>
                              <a:cs typeface="Arial" panose="020B0604020202020204" pitchFamily="34" charset="0"/>
                            </a:rPr>
                            <m:t>𝑇</m:t>
                          </m:r>
                        </m:e>
                        <m:sub>
                          <m:r>
                            <a:rPr lang="en-US" sz="1600" b="0" i="1" smtClean="0">
                              <a:effectLst/>
                              <a:latin typeface="Cambria Math" panose="02040503050406030204" pitchFamily="18" charset="0"/>
                              <a:cs typeface="Arial" panose="020B0604020202020204" pitchFamily="34" charset="0"/>
                            </a:rPr>
                            <m:t>𝑠𝑦𝑠</m:t>
                          </m:r>
                        </m:sub>
                      </m:sSub>
                      <m:r>
                        <a:rPr lang="en-US" sz="1600" b="0" i="1">
                          <a:effectLst/>
                          <a:latin typeface="Cambria Math" panose="02040503050406030204" pitchFamily="18" charset="0"/>
                          <a:ea typeface="Cambria Math" panose="02040503050406030204" pitchFamily="18" charset="0"/>
                          <a:cs typeface="Arial" panose="020B0604020202020204" pitchFamily="34" charset="0"/>
                        </a:rPr>
                        <m:t>∙</m:t>
                      </m:r>
                      <m:r>
                        <a:rPr lang="en-US" sz="1600" b="0" i="1" smtClean="0">
                          <a:effectLst/>
                          <a:latin typeface="Cambria Math" panose="02040503050406030204" pitchFamily="18" charset="0"/>
                          <a:ea typeface="Cambria Math" panose="02040503050406030204" pitchFamily="18" charset="0"/>
                          <a:cs typeface="Arial" panose="020B0604020202020204" pitchFamily="34" charset="0"/>
                        </a:rPr>
                        <m:t>𝑛</m:t>
                      </m:r>
                    </m:oMath>
                  </m:oMathPara>
                </a14:m>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r>
                  <a:rPr lang="en-US" sz="1600" b="0" dirty="0">
                    <a:effectLst/>
                    <a:latin typeface="Arial" panose="020B0604020202020204" pitchFamily="34" charset="0"/>
                    <a:cs typeface="Arial" panose="020B0604020202020204" pitchFamily="34" charset="0"/>
                  </a:rPr>
                  <a:t>n - The number of clocks the system clock should make In order to complete one period of sinusoid.</a:t>
                </a:r>
              </a:p>
              <a:p>
                <a:r>
                  <a:rPr lang="en-US" sz="1600" b="0" dirty="0">
                    <a:effectLst/>
                    <a:latin typeface="Arial" panose="020B0604020202020204" pitchFamily="34" charset="0"/>
                    <a:cs typeface="Arial" panose="020B0604020202020204" pitchFamily="34" charset="0"/>
                  </a:rPr>
                  <a:t>And:</a:t>
                </a:r>
              </a:p>
              <a:p>
                <a:pPr/>
                <a14:m>
                  <m:oMathPara xmlns:m="http://schemas.openxmlformats.org/officeDocument/2006/math">
                    <m:oMathParaPr>
                      <m:jc m:val="centerGroup"/>
                    </m:oMathParaPr>
                    <m:oMath xmlns:m="http://schemas.openxmlformats.org/officeDocument/2006/math">
                      <m:sSub>
                        <m:sSubPr>
                          <m:ctrlPr>
                            <a:rPr lang="en-US" sz="1600" b="0" i="1">
                              <a:effectLst/>
                              <a:latin typeface="Cambria Math" panose="02040503050406030204" pitchFamily="18" charset="0"/>
                              <a:cs typeface="Arial" panose="020B0604020202020204" pitchFamily="34" charset="0"/>
                            </a:rPr>
                          </m:ctrlPr>
                        </m:sSubPr>
                        <m:e>
                          <m:r>
                            <a:rPr lang="en-US" sz="1600" b="0" i="1">
                              <a:effectLst/>
                              <a:latin typeface="Cambria Math" panose="02040503050406030204" pitchFamily="18" charset="0"/>
                              <a:cs typeface="Arial" panose="020B0604020202020204" pitchFamily="34" charset="0"/>
                            </a:rPr>
                            <m:t>𝑇</m:t>
                          </m:r>
                        </m:e>
                        <m:sub>
                          <m:r>
                            <a:rPr lang="en-US" sz="1600" b="0" i="1">
                              <a:effectLst/>
                              <a:latin typeface="Cambria Math" panose="02040503050406030204" pitchFamily="18" charset="0"/>
                              <a:cs typeface="Arial" panose="020B0604020202020204" pitchFamily="34" charset="0"/>
                            </a:rPr>
                            <m:t>𝑜𝑢𝑡</m:t>
                          </m:r>
                        </m:sub>
                      </m:sSub>
                      <m:r>
                        <a:rPr lang="en-US" sz="1600" b="0" i="1">
                          <a:effectLst/>
                          <a:latin typeface="Cambria Math" panose="02040503050406030204" pitchFamily="18" charset="0"/>
                          <a:cs typeface="Arial" panose="020B0604020202020204" pitchFamily="34" charset="0"/>
                        </a:rPr>
                        <m:t>=</m:t>
                      </m:r>
                      <m:sSub>
                        <m:sSubPr>
                          <m:ctrlPr>
                            <a:rPr lang="en-US" sz="1600" b="0" i="1">
                              <a:effectLst/>
                              <a:latin typeface="Cambria Math" panose="02040503050406030204" pitchFamily="18" charset="0"/>
                              <a:cs typeface="Arial" panose="020B0604020202020204" pitchFamily="34" charset="0"/>
                            </a:rPr>
                          </m:ctrlPr>
                        </m:sSubPr>
                        <m:e>
                          <m:r>
                            <a:rPr lang="en-US" sz="1600" b="0" i="1">
                              <a:effectLst/>
                              <a:latin typeface="Cambria Math" panose="02040503050406030204" pitchFamily="18" charset="0"/>
                              <a:cs typeface="Arial" panose="020B0604020202020204" pitchFamily="34" charset="0"/>
                            </a:rPr>
                            <m:t>𝑇</m:t>
                          </m:r>
                        </m:e>
                        <m:sub>
                          <m:r>
                            <a:rPr lang="en-US" sz="1600" b="0" i="1">
                              <a:effectLst/>
                              <a:latin typeface="Cambria Math" panose="02040503050406030204" pitchFamily="18" charset="0"/>
                              <a:cs typeface="Arial" panose="020B0604020202020204" pitchFamily="34" charset="0"/>
                            </a:rPr>
                            <m:t>𝑠𝑦𝑠</m:t>
                          </m:r>
                        </m:sub>
                      </m:sSub>
                      <m:r>
                        <a:rPr lang="en-US" sz="1600" b="0" i="1">
                          <a:effectLst/>
                          <a:latin typeface="Cambria Math" panose="02040503050406030204" pitchFamily="18" charset="0"/>
                          <a:ea typeface="Cambria Math" panose="02040503050406030204" pitchFamily="18" charset="0"/>
                          <a:cs typeface="Arial" panose="020B0604020202020204" pitchFamily="34" charset="0"/>
                        </a:rPr>
                        <m:t>∙</m:t>
                      </m:r>
                      <m:f>
                        <m:fPr>
                          <m:ctrlPr>
                            <a:rPr lang="en-US" sz="1600" b="0" i="1">
                              <a:effectLst/>
                              <a:latin typeface="Cambria Math" panose="02040503050406030204" pitchFamily="18" charset="0"/>
                              <a:cs typeface="Arial" panose="020B0604020202020204" pitchFamily="34" charset="0"/>
                            </a:rPr>
                          </m:ctrlPr>
                        </m:fPr>
                        <m:num>
                          <m:sSup>
                            <m:sSupPr>
                              <m:ctrlPr>
                                <a:rPr lang="en-US" sz="1600" b="0" i="1">
                                  <a:effectLst/>
                                  <a:latin typeface="Cambria Math" panose="02040503050406030204" pitchFamily="18" charset="0"/>
                                  <a:cs typeface="Arial" panose="020B0604020202020204" pitchFamily="34" charset="0"/>
                                </a:rPr>
                              </m:ctrlPr>
                            </m:sSupPr>
                            <m:e>
                              <m:r>
                                <a:rPr lang="en-US" sz="1600" b="0" i="1">
                                  <a:effectLst/>
                                  <a:latin typeface="Cambria Math" panose="02040503050406030204" pitchFamily="18" charset="0"/>
                                  <a:cs typeface="Arial" panose="020B0604020202020204" pitchFamily="34" charset="0"/>
                                </a:rPr>
                                <m:t>2</m:t>
                              </m:r>
                            </m:e>
                            <m:sup>
                              <m:r>
                                <a:rPr lang="en-US" sz="1600" b="0" i="1">
                                  <a:effectLst/>
                                  <a:latin typeface="Cambria Math" panose="02040503050406030204" pitchFamily="18" charset="0"/>
                                  <a:cs typeface="Arial" panose="020B0604020202020204" pitchFamily="34" charset="0"/>
                                </a:rPr>
                                <m:t>𝑁</m:t>
                              </m:r>
                            </m:sup>
                          </m:sSup>
                        </m:num>
                        <m:den>
                          <m:r>
                            <m:rPr>
                              <m:sty m:val="p"/>
                            </m:rPr>
                            <a:rPr lang="en-US" sz="1600" b="0">
                              <a:effectLst/>
                              <a:latin typeface="Cambria Math" panose="02040503050406030204" pitchFamily="18" charset="0"/>
                              <a:cs typeface="Arial" panose="020B0604020202020204" pitchFamily="34" charset="0"/>
                            </a:rPr>
                            <m:t>M</m:t>
                          </m:r>
                        </m:den>
                      </m:f>
                    </m:oMath>
                  </m:oMathPara>
                </a14:m>
                <a:endParaRPr lang="en-US" sz="1600" b="0" dirty="0">
                  <a:effectLst/>
                  <a:latin typeface="Arial" panose="020B0604020202020204" pitchFamily="34" charset="0"/>
                  <a:cs typeface="Arial" panose="020B0604020202020204" pitchFamily="34" charset="0"/>
                </a:endParaRPr>
              </a:p>
              <a:p>
                <a:r>
                  <a:rPr lang="en-US" sz="1600" b="0" dirty="0">
                    <a:effectLst/>
                    <a:latin typeface="Arial" panose="020B0604020202020204" pitchFamily="34" charset="0"/>
                    <a:cs typeface="Arial" panose="020B0604020202020204" pitchFamily="34" charset="0"/>
                  </a:rPr>
                  <a:t>So we get :</a:t>
                </a:r>
              </a:p>
              <a:p>
                <a:pPr/>
                <a14:m>
                  <m:oMathPara xmlns:m="http://schemas.openxmlformats.org/officeDocument/2006/math">
                    <m:oMathParaPr>
                      <m:jc m:val="centerGroup"/>
                    </m:oMathParaPr>
                    <m:oMath xmlns:m="http://schemas.openxmlformats.org/officeDocument/2006/math">
                      <m:sSub>
                        <m:sSubPr>
                          <m:ctrlPr>
                            <a:rPr lang="en-US" sz="1600" b="0" i="1" smtClean="0">
                              <a:effectLst/>
                              <a:latin typeface="Cambria Math" panose="02040503050406030204" pitchFamily="18" charset="0"/>
                              <a:cs typeface="Arial" panose="020B0604020202020204" pitchFamily="34" charset="0"/>
                            </a:rPr>
                          </m:ctrlPr>
                        </m:sSubPr>
                        <m:e>
                          <m:r>
                            <a:rPr lang="en-US" sz="1600" b="0" i="1" smtClean="0">
                              <a:effectLst/>
                              <a:latin typeface="Cambria Math" panose="02040503050406030204" pitchFamily="18" charset="0"/>
                              <a:cs typeface="Arial" panose="020B0604020202020204" pitchFamily="34" charset="0"/>
                            </a:rPr>
                            <m:t>𝐹</m:t>
                          </m:r>
                        </m:e>
                        <m:sub>
                          <m:r>
                            <a:rPr lang="en-US" sz="1600" b="0" i="1" smtClean="0">
                              <a:effectLst/>
                              <a:latin typeface="Cambria Math" panose="02040503050406030204" pitchFamily="18" charset="0"/>
                              <a:cs typeface="Arial" panose="020B0604020202020204" pitchFamily="34" charset="0"/>
                            </a:rPr>
                            <m:t>𝑜𝑢𝑡</m:t>
                          </m:r>
                        </m:sub>
                      </m:sSub>
                      <m:r>
                        <a:rPr lang="en-US" sz="1600" b="0" i="1" smtClean="0">
                          <a:effectLst/>
                          <a:latin typeface="Cambria Math" panose="02040503050406030204" pitchFamily="18" charset="0"/>
                          <a:cs typeface="Arial" panose="020B0604020202020204" pitchFamily="34" charset="0"/>
                        </a:rPr>
                        <m:t>=</m:t>
                      </m:r>
                      <m:r>
                        <a:rPr lang="en-US" sz="1600" b="0" i="1">
                          <a:effectLst/>
                          <a:latin typeface="Cambria Math" panose="02040503050406030204" pitchFamily="18" charset="0"/>
                          <a:cs typeface="Arial" panose="020B0604020202020204" pitchFamily="34" charset="0"/>
                        </a:rPr>
                        <m:t>𝑀</m:t>
                      </m:r>
                      <m:f>
                        <m:fPr>
                          <m:ctrlPr>
                            <a:rPr lang="en-US" sz="1600" b="0" i="1">
                              <a:effectLst/>
                              <a:latin typeface="Cambria Math" panose="02040503050406030204" pitchFamily="18" charset="0"/>
                              <a:cs typeface="Arial" panose="020B0604020202020204" pitchFamily="34" charset="0"/>
                            </a:rPr>
                          </m:ctrlPr>
                        </m:fPr>
                        <m:num>
                          <m:sSub>
                            <m:sSubPr>
                              <m:ctrlPr>
                                <a:rPr lang="en-US" sz="1600" b="0" i="1">
                                  <a:effectLst/>
                                  <a:latin typeface="Cambria Math" panose="02040503050406030204" pitchFamily="18" charset="0"/>
                                  <a:cs typeface="Arial" panose="020B0604020202020204" pitchFamily="34" charset="0"/>
                                </a:rPr>
                              </m:ctrlPr>
                            </m:sSubPr>
                            <m:e>
                              <m:r>
                                <a:rPr lang="en-US" sz="1600" b="0" i="1">
                                  <a:effectLst/>
                                  <a:latin typeface="Cambria Math" panose="02040503050406030204" pitchFamily="18" charset="0"/>
                                  <a:cs typeface="Arial" panose="020B0604020202020204" pitchFamily="34" charset="0"/>
                                </a:rPr>
                                <m:t>𝐹</m:t>
                              </m:r>
                            </m:e>
                            <m:sub>
                              <m:r>
                                <a:rPr lang="en-US" sz="1600" b="0" i="1">
                                  <a:effectLst/>
                                  <a:latin typeface="Cambria Math" panose="02040503050406030204" pitchFamily="18" charset="0"/>
                                  <a:cs typeface="Arial" panose="020B0604020202020204" pitchFamily="34" charset="0"/>
                                </a:rPr>
                                <m:t>𝑠𝑦𝑠</m:t>
                              </m:r>
                            </m:sub>
                          </m:sSub>
                        </m:num>
                        <m:den>
                          <m:sSup>
                            <m:sSupPr>
                              <m:ctrlPr>
                                <a:rPr lang="en-US" sz="1600" b="0" i="1">
                                  <a:effectLst/>
                                  <a:latin typeface="Cambria Math" panose="02040503050406030204" pitchFamily="18" charset="0"/>
                                  <a:cs typeface="Arial" panose="020B0604020202020204" pitchFamily="34" charset="0"/>
                                </a:rPr>
                              </m:ctrlPr>
                            </m:sSupPr>
                            <m:e>
                              <m:r>
                                <a:rPr lang="en-US" sz="1600" b="0" i="1">
                                  <a:effectLst/>
                                  <a:latin typeface="Cambria Math" panose="02040503050406030204" pitchFamily="18" charset="0"/>
                                  <a:cs typeface="Arial" panose="020B0604020202020204" pitchFamily="34" charset="0"/>
                                </a:rPr>
                                <m:t>2</m:t>
                              </m:r>
                            </m:e>
                            <m:sup>
                              <m:r>
                                <a:rPr lang="en-US" sz="1600" b="0" i="1">
                                  <a:effectLst/>
                                  <a:latin typeface="Cambria Math" panose="02040503050406030204" pitchFamily="18" charset="0"/>
                                  <a:cs typeface="Arial" panose="020B0604020202020204" pitchFamily="34" charset="0"/>
                                </a:rPr>
                                <m:t>𝑁</m:t>
                              </m:r>
                            </m:sup>
                          </m:sSup>
                        </m:den>
                      </m:f>
                    </m:oMath>
                  </m:oMathPara>
                </a14:m>
                <a:endParaRPr lang="en-US" sz="1600" b="0" dirty="0">
                  <a:effectLst/>
                  <a:latin typeface="Arial" panose="020B0604020202020204" pitchFamily="34" charset="0"/>
                  <a:cs typeface="Arial" panose="020B0604020202020204" pitchFamily="34" charset="0"/>
                </a:endParaRPr>
              </a:p>
              <a:p>
                <a:r>
                  <a:rPr lang="en-US" sz="1600" b="0" dirty="0">
                    <a:effectLst/>
                    <a:latin typeface="Arial" panose="020B0604020202020204" pitchFamily="34" charset="0"/>
                    <a:cs typeface="Arial" panose="020B0604020202020204" pitchFamily="34" charset="0"/>
                  </a:rPr>
                  <a:t>And </a:t>
                </a:r>
                <a:r>
                  <a:rPr lang="en-US" sz="1600" i="1" dirty="0">
                    <a:effectLst/>
                    <a:latin typeface="Arial" panose="020B0604020202020204" pitchFamily="34" charset="0"/>
                    <a:cs typeface="Arial" panose="020B0604020202020204" pitchFamily="34" charset="0"/>
                  </a:rPr>
                  <a:t>M</a:t>
                </a:r>
                <a:r>
                  <a:rPr lang="en-US" sz="1600" b="0" dirty="0">
                    <a:effectLst/>
                    <a:latin typeface="Arial" panose="020B0604020202020204" pitchFamily="34" charset="0"/>
                    <a:cs typeface="Arial" panose="020B0604020202020204" pitchFamily="34" charset="0"/>
                  </a:rPr>
                  <a:t> is the Frequency Word ,which added each time to the accumulator. </a:t>
                </a: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r>
                  <a:rPr lang="en-US" sz="1600" b="0" dirty="0">
                    <a:effectLst/>
                  </a:rPr>
                  <a:t> </a:t>
                </a:r>
                <a:endParaRPr lang="en-US" sz="1600" dirty="0"/>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p:txBody>
          </p:sp>
        </mc:Choice>
        <mc:Fallback xmlns="">
          <p:sp>
            <p:nvSpPr>
              <p:cNvPr id="5" name="Title 2"/>
              <p:cNvSpPr txBox="1">
                <a:spLocks noRot="1" noChangeAspect="1" noMove="1" noResize="1" noEditPoints="1" noAdjustHandles="1" noChangeArrowheads="1" noChangeShapeType="1" noTextEdit="1"/>
              </p:cNvSpPr>
              <p:nvPr/>
            </p:nvSpPr>
            <p:spPr>
              <a:xfrm>
                <a:off x="533981" y="1969910"/>
                <a:ext cx="4953000" cy="3163489"/>
              </a:xfrm>
              <a:prstGeom prst="rect">
                <a:avLst/>
              </a:prstGeom>
              <a:blipFill>
                <a:blip r:embed="rId3"/>
                <a:stretch>
                  <a:fillRect t="-52794" b="-22158"/>
                </a:stretch>
              </a:blipFill>
            </p:spPr>
            <p:txBody>
              <a:bodyPr/>
              <a:lstStyle/>
              <a:p>
                <a:r>
                  <a:rPr lang="en-US">
                    <a:noFill/>
                  </a:rPr>
                  <a:t> </a:t>
                </a:r>
              </a:p>
            </p:txBody>
          </p:sp>
        </mc:Fallback>
      </mc:AlternateContent>
      <p:sp>
        <p:nvSpPr>
          <p:cNvPr id="6" name="Freeform 5"/>
          <p:cNvSpPr/>
          <p:nvPr/>
        </p:nvSpPr>
        <p:spPr>
          <a:xfrm>
            <a:off x="5854760" y="1512443"/>
            <a:ext cx="3060640" cy="1934097"/>
          </a:xfrm>
          <a:custGeom>
            <a:avLst/>
            <a:gdLst>
              <a:gd name="connsiteX0" fmla="*/ 0 w 2873210"/>
              <a:gd name="connsiteY0" fmla="*/ 1768130 h 1934097"/>
              <a:gd name="connsiteX1" fmla="*/ 117009 w 2873210"/>
              <a:gd name="connsiteY1" fmla="*/ 1768130 h 1934097"/>
              <a:gd name="connsiteX2" fmla="*/ 593710 w 2873210"/>
              <a:gd name="connsiteY2" fmla="*/ 43337 h 1934097"/>
              <a:gd name="connsiteX3" fmla="*/ 888398 w 2873210"/>
              <a:gd name="connsiteY3" fmla="*/ 1807132 h 1934097"/>
              <a:gd name="connsiteX4" fmla="*/ 1256758 w 2873210"/>
              <a:gd name="connsiteY4" fmla="*/ 39003 h 1934097"/>
              <a:gd name="connsiteX5" fmla="*/ 1542779 w 2873210"/>
              <a:gd name="connsiteY5" fmla="*/ 1798465 h 1934097"/>
              <a:gd name="connsiteX6" fmla="*/ 1867803 w 2873210"/>
              <a:gd name="connsiteY6" fmla="*/ 13002 h 1934097"/>
              <a:gd name="connsiteX7" fmla="*/ 2088819 w 2873210"/>
              <a:gd name="connsiteY7" fmla="*/ 1789798 h 1934097"/>
              <a:gd name="connsiteX8" fmla="*/ 2448512 w 2873210"/>
              <a:gd name="connsiteY8" fmla="*/ 1 h 1934097"/>
              <a:gd name="connsiteX9" fmla="*/ 2678195 w 2873210"/>
              <a:gd name="connsiteY9" fmla="*/ 1802799 h 1934097"/>
              <a:gd name="connsiteX10" fmla="*/ 2873210 w 2873210"/>
              <a:gd name="connsiteY10" fmla="*/ 897066 h 1934097"/>
              <a:gd name="connsiteX11" fmla="*/ 2873210 w 2873210"/>
              <a:gd name="connsiteY11" fmla="*/ 897066 h 1934097"/>
              <a:gd name="connsiteX12" fmla="*/ 2860209 w 2873210"/>
              <a:gd name="connsiteY12" fmla="*/ 905733 h 193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3210" h="1934097">
                <a:moveTo>
                  <a:pt x="0" y="1768130"/>
                </a:moveTo>
                <a:cubicBezTo>
                  <a:pt x="9028" y="1911862"/>
                  <a:pt x="18057" y="2055595"/>
                  <a:pt x="117009" y="1768130"/>
                </a:cubicBezTo>
                <a:cubicBezTo>
                  <a:pt x="215961" y="1480665"/>
                  <a:pt x="465145" y="36837"/>
                  <a:pt x="593710" y="43337"/>
                </a:cubicBezTo>
                <a:cubicBezTo>
                  <a:pt x="722275" y="49837"/>
                  <a:pt x="777890" y="1807854"/>
                  <a:pt x="888398" y="1807132"/>
                </a:cubicBezTo>
                <a:cubicBezTo>
                  <a:pt x="998906" y="1806410"/>
                  <a:pt x="1147695" y="40447"/>
                  <a:pt x="1256758" y="39003"/>
                </a:cubicBezTo>
                <a:cubicBezTo>
                  <a:pt x="1365821" y="37559"/>
                  <a:pt x="1440938" y="1802798"/>
                  <a:pt x="1542779" y="1798465"/>
                </a:cubicBezTo>
                <a:cubicBezTo>
                  <a:pt x="1644620" y="1794132"/>
                  <a:pt x="1776796" y="14446"/>
                  <a:pt x="1867803" y="13002"/>
                </a:cubicBezTo>
                <a:cubicBezTo>
                  <a:pt x="1958810" y="11557"/>
                  <a:pt x="1992034" y="1791965"/>
                  <a:pt x="2088819" y="1789798"/>
                </a:cubicBezTo>
                <a:cubicBezTo>
                  <a:pt x="2185604" y="1787631"/>
                  <a:pt x="2350283" y="-2166"/>
                  <a:pt x="2448512" y="1"/>
                </a:cubicBezTo>
                <a:cubicBezTo>
                  <a:pt x="2546741" y="2168"/>
                  <a:pt x="2607412" y="1653288"/>
                  <a:pt x="2678195" y="1802799"/>
                </a:cubicBezTo>
                <a:cubicBezTo>
                  <a:pt x="2748978" y="1952310"/>
                  <a:pt x="2873210" y="897066"/>
                  <a:pt x="2873210" y="897066"/>
                </a:cubicBezTo>
                <a:lnTo>
                  <a:pt x="2873210" y="897066"/>
                </a:lnTo>
                <a:lnTo>
                  <a:pt x="2860209" y="90573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974797" y="3319575"/>
            <a:ext cx="267242"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a:xfrm flipV="1">
            <a:off x="6242039" y="2590800"/>
            <a:ext cx="0" cy="728776"/>
          </a:xfrm>
          <a:prstGeom prst="line">
            <a:avLst/>
          </a:prstGeom>
        </p:spPr>
        <p:style>
          <a:lnRef idx="1">
            <a:schemeClr val="accent3"/>
          </a:lnRef>
          <a:fillRef idx="0">
            <a:schemeClr val="accent3"/>
          </a:fillRef>
          <a:effectRef idx="0">
            <a:schemeClr val="accent3"/>
          </a:effectRef>
          <a:fontRef idx="minor">
            <a:schemeClr val="tx1"/>
          </a:fontRef>
        </p:style>
      </p:cxnSp>
      <p:cxnSp>
        <p:nvCxnSpPr>
          <p:cNvPr id="42" name="Straight Connector 41"/>
          <p:cNvCxnSpPr/>
          <p:nvPr/>
        </p:nvCxnSpPr>
        <p:spPr>
          <a:xfrm flipV="1">
            <a:off x="6242039" y="2590797"/>
            <a:ext cx="228599" cy="3"/>
          </a:xfrm>
          <a:prstGeom prst="line">
            <a:avLst/>
          </a:prstGeom>
        </p:spPr>
        <p:style>
          <a:lnRef idx="1">
            <a:schemeClr val="accent3"/>
          </a:lnRef>
          <a:fillRef idx="0">
            <a:schemeClr val="accent3"/>
          </a:fillRef>
          <a:effectRef idx="0">
            <a:schemeClr val="accent3"/>
          </a:effectRef>
          <a:fontRef idx="minor">
            <a:schemeClr val="tx1"/>
          </a:fontRef>
        </p:style>
      </p:cxnSp>
      <p:cxnSp>
        <p:nvCxnSpPr>
          <p:cNvPr id="45" name="Straight Connector 44"/>
          <p:cNvCxnSpPr/>
          <p:nvPr/>
        </p:nvCxnSpPr>
        <p:spPr>
          <a:xfrm flipV="1">
            <a:off x="6470638" y="1862024"/>
            <a:ext cx="0" cy="728776"/>
          </a:xfrm>
          <a:prstGeom prst="line">
            <a:avLst/>
          </a:prstGeom>
        </p:spPr>
        <p:style>
          <a:lnRef idx="1">
            <a:schemeClr val="accent3"/>
          </a:lnRef>
          <a:fillRef idx="0">
            <a:schemeClr val="accent3"/>
          </a:fillRef>
          <a:effectRef idx="0">
            <a:schemeClr val="accent3"/>
          </a:effectRef>
          <a:fontRef idx="minor">
            <a:schemeClr val="tx1"/>
          </a:fontRef>
        </p:style>
      </p:cxnSp>
      <p:cxnSp>
        <p:nvCxnSpPr>
          <p:cNvPr id="46" name="Straight Connector 45"/>
          <p:cNvCxnSpPr/>
          <p:nvPr/>
        </p:nvCxnSpPr>
        <p:spPr>
          <a:xfrm>
            <a:off x="6469329" y="1862021"/>
            <a:ext cx="228600" cy="0"/>
          </a:xfrm>
          <a:prstGeom prst="line">
            <a:avLst/>
          </a:prstGeom>
        </p:spPr>
        <p:style>
          <a:lnRef idx="1">
            <a:schemeClr val="accent3"/>
          </a:lnRef>
          <a:fillRef idx="0">
            <a:schemeClr val="accent3"/>
          </a:fillRef>
          <a:effectRef idx="0">
            <a:schemeClr val="accent3"/>
          </a:effectRef>
          <a:fontRef idx="minor">
            <a:schemeClr val="tx1"/>
          </a:fontRef>
        </p:style>
      </p:cxnSp>
      <p:sp>
        <p:nvSpPr>
          <p:cNvPr id="63" name="Oval 62"/>
          <p:cNvSpPr/>
          <p:nvPr/>
        </p:nvSpPr>
        <p:spPr>
          <a:xfrm flipH="1">
            <a:off x="6203704" y="2264890"/>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flipH="1">
            <a:off x="6514847" y="1621517"/>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flipH="1">
            <a:off x="5887329" y="3280526"/>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flipH="1">
            <a:off x="7239841" y="1707144"/>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Connector 66"/>
          <p:cNvCxnSpPr/>
          <p:nvPr/>
        </p:nvCxnSpPr>
        <p:spPr>
          <a:xfrm>
            <a:off x="6697928" y="2945152"/>
            <a:ext cx="236323"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8" name="Straight Connector 67"/>
          <p:cNvCxnSpPr/>
          <p:nvPr/>
        </p:nvCxnSpPr>
        <p:spPr>
          <a:xfrm flipV="1">
            <a:off x="6934252" y="2479491"/>
            <a:ext cx="0" cy="465662"/>
          </a:xfrm>
          <a:prstGeom prst="line">
            <a:avLst/>
          </a:prstGeom>
        </p:spPr>
        <p:style>
          <a:lnRef idx="1">
            <a:schemeClr val="accent3"/>
          </a:lnRef>
          <a:fillRef idx="0">
            <a:schemeClr val="accent3"/>
          </a:fillRef>
          <a:effectRef idx="0">
            <a:schemeClr val="accent3"/>
          </a:effectRef>
          <a:fontRef idx="minor">
            <a:schemeClr val="tx1"/>
          </a:fontRef>
        </p:style>
      </p:cxnSp>
      <p:cxnSp>
        <p:nvCxnSpPr>
          <p:cNvPr id="69" name="Straight Connector 68"/>
          <p:cNvCxnSpPr/>
          <p:nvPr/>
        </p:nvCxnSpPr>
        <p:spPr>
          <a:xfrm flipV="1">
            <a:off x="6934252" y="2479490"/>
            <a:ext cx="312961" cy="1"/>
          </a:xfrm>
          <a:prstGeom prst="line">
            <a:avLst/>
          </a:prstGeom>
        </p:spPr>
        <p:style>
          <a:lnRef idx="1">
            <a:schemeClr val="accent3"/>
          </a:lnRef>
          <a:fillRef idx="0">
            <a:schemeClr val="accent3"/>
          </a:fillRef>
          <a:effectRef idx="0">
            <a:schemeClr val="accent3"/>
          </a:effectRef>
          <a:fontRef idx="minor">
            <a:schemeClr val="tx1"/>
          </a:fontRef>
        </p:style>
      </p:cxnSp>
      <p:cxnSp>
        <p:nvCxnSpPr>
          <p:cNvPr id="70" name="Straight Connector 69"/>
          <p:cNvCxnSpPr/>
          <p:nvPr/>
        </p:nvCxnSpPr>
        <p:spPr>
          <a:xfrm flipV="1">
            <a:off x="7247213" y="1752601"/>
            <a:ext cx="3861" cy="726890"/>
          </a:xfrm>
          <a:prstGeom prst="line">
            <a:avLst/>
          </a:prstGeom>
        </p:spPr>
        <p:style>
          <a:lnRef idx="1">
            <a:schemeClr val="accent3"/>
          </a:lnRef>
          <a:fillRef idx="0">
            <a:schemeClr val="accent3"/>
          </a:fillRef>
          <a:effectRef idx="0">
            <a:schemeClr val="accent3"/>
          </a:effectRef>
          <a:fontRef idx="minor">
            <a:schemeClr val="tx1"/>
          </a:fontRef>
        </p:style>
      </p:cxnSp>
      <p:cxnSp>
        <p:nvCxnSpPr>
          <p:cNvPr id="71" name="Straight Connector 70"/>
          <p:cNvCxnSpPr/>
          <p:nvPr/>
        </p:nvCxnSpPr>
        <p:spPr>
          <a:xfrm>
            <a:off x="7247213" y="1752600"/>
            <a:ext cx="228600" cy="0"/>
          </a:xfrm>
          <a:prstGeom prst="line">
            <a:avLst/>
          </a:prstGeom>
        </p:spPr>
        <p:style>
          <a:lnRef idx="1">
            <a:schemeClr val="accent3"/>
          </a:lnRef>
          <a:fillRef idx="0">
            <a:schemeClr val="accent3"/>
          </a:fillRef>
          <a:effectRef idx="0">
            <a:schemeClr val="accent3"/>
          </a:effectRef>
          <a:fontRef idx="minor">
            <a:schemeClr val="tx1"/>
          </a:fontRef>
        </p:style>
      </p:cxnSp>
      <p:sp>
        <p:nvSpPr>
          <p:cNvPr id="72" name="Oval 71"/>
          <p:cNvSpPr/>
          <p:nvPr/>
        </p:nvSpPr>
        <p:spPr>
          <a:xfrm flipH="1">
            <a:off x="6697929" y="2906102"/>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flipH="1">
            <a:off x="6973578" y="2401391"/>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p:cNvCxnSpPr/>
          <p:nvPr/>
        </p:nvCxnSpPr>
        <p:spPr>
          <a:xfrm>
            <a:off x="7469744" y="2767975"/>
            <a:ext cx="2286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Straight Connector 30"/>
          <p:cNvCxnSpPr/>
          <p:nvPr/>
        </p:nvCxnSpPr>
        <p:spPr>
          <a:xfrm flipV="1">
            <a:off x="7469744" y="1752600"/>
            <a:ext cx="0" cy="1015375"/>
          </a:xfrm>
          <a:prstGeom prst="line">
            <a:avLst/>
          </a:prstGeom>
        </p:spPr>
        <p:style>
          <a:lnRef idx="1">
            <a:schemeClr val="accent3"/>
          </a:lnRef>
          <a:fillRef idx="0">
            <a:schemeClr val="accent3"/>
          </a:fillRef>
          <a:effectRef idx="0">
            <a:schemeClr val="accent3"/>
          </a:effectRef>
          <a:fontRef idx="minor">
            <a:schemeClr val="tx1"/>
          </a:fontRef>
        </p:style>
      </p:cxnSp>
      <p:cxnSp>
        <p:nvCxnSpPr>
          <p:cNvPr id="33" name="Straight Connector 32"/>
          <p:cNvCxnSpPr/>
          <p:nvPr/>
        </p:nvCxnSpPr>
        <p:spPr>
          <a:xfrm flipH="1" flipV="1">
            <a:off x="7700752" y="2141814"/>
            <a:ext cx="2410" cy="626161"/>
          </a:xfrm>
          <a:prstGeom prst="line">
            <a:avLst/>
          </a:prstGeom>
        </p:spPr>
        <p:style>
          <a:lnRef idx="1">
            <a:schemeClr val="accent3"/>
          </a:lnRef>
          <a:fillRef idx="0">
            <a:schemeClr val="accent3"/>
          </a:fillRef>
          <a:effectRef idx="0">
            <a:schemeClr val="accent3"/>
          </a:effectRef>
          <a:fontRef idx="minor">
            <a:schemeClr val="tx1"/>
          </a:fontRef>
        </p:style>
      </p:cxnSp>
      <p:cxnSp>
        <p:nvCxnSpPr>
          <p:cNvPr id="36" name="Straight Connector 35"/>
          <p:cNvCxnSpPr/>
          <p:nvPr/>
        </p:nvCxnSpPr>
        <p:spPr>
          <a:xfrm>
            <a:off x="7703161" y="2141814"/>
            <a:ext cx="2286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9" name="Straight Connector 38"/>
          <p:cNvCxnSpPr/>
          <p:nvPr/>
        </p:nvCxnSpPr>
        <p:spPr>
          <a:xfrm flipH="1" flipV="1">
            <a:off x="7926945" y="2141815"/>
            <a:ext cx="4816" cy="1138711"/>
          </a:xfrm>
          <a:prstGeom prst="line">
            <a:avLst/>
          </a:prstGeom>
        </p:spPr>
        <p:style>
          <a:lnRef idx="1">
            <a:schemeClr val="accent3"/>
          </a:lnRef>
          <a:fillRef idx="0">
            <a:schemeClr val="accent3"/>
          </a:fillRef>
          <a:effectRef idx="0">
            <a:schemeClr val="accent3"/>
          </a:effectRef>
          <a:fontRef idx="minor">
            <a:schemeClr val="tx1"/>
          </a:fontRef>
        </p:style>
      </p:cxnSp>
      <p:cxnSp>
        <p:nvCxnSpPr>
          <p:cNvPr id="44" name="Straight Connector 43"/>
          <p:cNvCxnSpPr/>
          <p:nvPr/>
        </p:nvCxnSpPr>
        <p:spPr>
          <a:xfrm flipH="1">
            <a:off x="6697928" y="1862024"/>
            <a:ext cx="1" cy="1071674"/>
          </a:xfrm>
          <a:prstGeom prst="line">
            <a:avLst/>
          </a:prstGeom>
        </p:spPr>
        <p:style>
          <a:lnRef idx="1">
            <a:schemeClr val="accent3"/>
          </a:lnRef>
          <a:fillRef idx="0">
            <a:schemeClr val="accent3"/>
          </a:fillRef>
          <a:effectRef idx="0">
            <a:schemeClr val="accent3"/>
          </a:effectRef>
          <a:fontRef idx="minor">
            <a:schemeClr val="tx1"/>
          </a:fontRef>
        </p:style>
      </p:cxnSp>
      <p:sp>
        <p:nvSpPr>
          <p:cNvPr id="25" name="TextBox 24"/>
          <p:cNvSpPr txBox="1"/>
          <p:nvPr/>
        </p:nvSpPr>
        <p:spPr>
          <a:xfrm>
            <a:off x="5663654" y="3033288"/>
            <a:ext cx="622286" cy="369332"/>
          </a:xfrm>
          <a:prstGeom prst="rect">
            <a:avLst/>
          </a:prstGeom>
          <a:noFill/>
        </p:spPr>
        <p:txBody>
          <a:bodyPr wrap="none" rtlCol="0">
            <a:spAutoFit/>
          </a:bodyPr>
          <a:lstStyle/>
          <a:p>
            <a:r>
              <a:rPr lang="en-US" dirty="0"/>
              <a:t>000</a:t>
            </a:r>
          </a:p>
        </p:txBody>
      </p:sp>
      <p:sp>
        <p:nvSpPr>
          <p:cNvPr id="26" name="TextBox 25"/>
          <p:cNvSpPr txBox="1"/>
          <p:nvPr/>
        </p:nvSpPr>
        <p:spPr>
          <a:xfrm>
            <a:off x="5915421" y="2342990"/>
            <a:ext cx="622286" cy="369332"/>
          </a:xfrm>
          <a:prstGeom prst="rect">
            <a:avLst/>
          </a:prstGeom>
          <a:noFill/>
        </p:spPr>
        <p:txBody>
          <a:bodyPr wrap="none" rtlCol="0">
            <a:spAutoFit/>
          </a:bodyPr>
          <a:lstStyle/>
          <a:p>
            <a:r>
              <a:rPr lang="en-US" dirty="0"/>
              <a:t>011</a:t>
            </a:r>
          </a:p>
        </p:txBody>
      </p:sp>
      <p:sp>
        <p:nvSpPr>
          <p:cNvPr id="27" name="TextBox 26"/>
          <p:cNvSpPr txBox="1"/>
          <p:nvPr/>
        </p:nvSpPr>
        <p:spPr>
          <a:xfrm>
            <a:off x="6285940" y="1600578"/>
            <a:ext cx="622286" cy="369332"/>
          </a:xfrm>
          <a:prstGeom prst="rect">
            <a:avLst/>
          </a:prstGeom>
          <a:noFill/>
        </p:spPr>
        <p:txBody>
          <a:bodyPr wrap="none" rtlCol="0">
            <a:spAutoFit/>
          </a:bodyPr>
          <a:lstStyle/>
          <a:p>
            <a:r>
              <a:rPr lang="en-US" dirty="0"/>
              <a:t>110</a:t>
            </a:r>
          </a:p>
        </p:txBody>
      </p:sp>
      <p:sp>
        <p:nvSpPr>
          <p:cNvPr id="30" name="TextBox 29"/>
          <p:cNvSpPr txBox="1"/>
          <p:nvPr/>
        </p:nvSpPr>
        <p:spPr>
          <a:xfrm>
            <a:off x="6447778" y="2662538"/>
            <a:ext cx="622286" cy="369332"/>
          </a:xfrm>
          <a:prstGeom prst="rect">
            <a:avLst/>
          </a:prstGeom>
          <a:noFill/>
        </p:spPr>
        <p:txBody>
          <a:bodyPr wrap="none" rtlCol="0">
            <a:spAutoFit/>
          </a:bodyPr>
          <a:lstStyle/>
          <a:p>
            <a:r>
              <a:rPr lang="en-US" dirty="0"/>
              <a:t>001</a:t>
            </a:r>
          </a:p>
        </p:txBody>
      </p:sp>
      <p:sp>
        <p:nvSpPr>
          <p:cNvPr id="2049" name="TextBox 2048"/>
          <p:cNvSpPr txBox="1"/>
          <p:nvPr/>
        </p:nvSpPr>
        <p:spPr>
          <a:xfrm>
            <a:off x="6731014" y="2218188"/>
            <a:ext cx="622286" cy="369332"/>
          </a:xfrm>
          <a:prstGeom prst="rect">
            <a:avLst/>
          </a:prstGeom>
          <a:noFill/>
        </p:spPr>
        <p:txBody>
          <a:bodyPr wrap="none" rtlCol="0">
            <a:spAutoFit/>
          </a:bodyPr>
          <a:lstStyle/>
          <a:p>
            <a:r>
              <a:rPr lang="en-US" dirty="0"/>
              <a:t>100</a:t>
            </a:r>
          </a:p>
        </p:txBody>
      </p:sp>
      <p:sp>
        <p:nvSpPr>
          <p:cNvPr id="2051" name="TextBox 2050"/>
          <p:cNvSpPr txBox="1"/>
          <p:nvPr/>
        </p:nvSpPr>
        <p:spPr>
          <a:xfrm>
            <a:off x="7019297" y="1475901"/>
            <a:ext cx="622286" cy="369332"/>
          </a:xfrm>
          <a:prstGeom prst="rect">
            <a:avLst/>
          </a:prstGeom>
          <a:noFill/>
        </p:spPr>
        <p:txBody>
          <a:bodyPr wrap="none" rtlCol="0">
            <a:spAutoFit/>
          </a:bodyPr>
          <a:lstStyle/>
          <a:p>
            <a:r>
              <a:rPr lang="en-US" dirty="0"/>
              <a:t>111</a:t>
            </a:r>
          </a:p>
        </p:txBody>
      </p:sp>
      <p:sp>
        <p:nvSpPr>
          <p:cNvPr id="2052" name="TextBox 2051"/>
          <p:cNvSpPr txBox="1"/>
          <p:nvPr/>
        </p:nvSpPr>
        <p:spPr>
          <a:xfrm>
            <a:off x="7214915" y="2488101"/>
            <a:ext cx="622286" cy="369332"/>
          </a:xfrm>
          <a:prstGeom prst="rect">
            <a:avLst/>
          </a:prstGeom>
          <a:noFill/>
        </p:spPr>
        <p:txBody>
          <a:bodyPr wrap="none" rtlCol="0">
            <a:spAutoFit/>
          </a:bodyPr>
          <a:lstStyle/>
          <a:p>
            <a:r>
              <a:rPr lang="en-US" dirty="0"/>
              <a:t>010</a:t>
            </a:r>
          </a:p>
        </p:txBody>
      </p:sp>
      <p:sp>
        <p:nvSpPr>
          <p:cNvPr id="56" name="Oval 55"/>
          <p:cNvSpPr/>
          <p:nvPr/>
        </p:nvSpPr>
        <p:spPr>
          <a:xfrm flipH="1">
            <a:off x="7420734" y="3178904"/>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flipH="1">
            <a:off x="7679097" y="2147740"/>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p:cNvCxnSpPr/>
          <p:nvPr/>
        </p:nvCxnSpPr>
        <p:spPr>
          <a:xfrm>
            <a:off x="7931761" y="3280526"/>
            <a:ext cx="228600" cy="0"/>
          </a:xfrm>
          <a:prstGeom prst="line">
            <a:avLst/>
          </a:prstGeom>
        </p:spPr>
        <p:style>
          <a:lnRef idx="1">
            <a:schemeClr val="accent3"/>
          </a:lnRef>
          <a:fillRef idx="0">
            <a:schemeClr val="accent3"/>
          </a:fillRef>
          <a:effectRef idx="0">
            <a:schemeClr val="accent3"/>
          </a:effectRef>
          <a:fontRef idx="minor">
            <a:schemeClr val="tx1"/>
          </a:fontRef>
        </p:style>
      </p:cxnSp>
      <p:sp>
        <p:nvSpPr>
          <p:cNvPr id="62" name="Oval 61"/>
          <p:cNvSpPr/>
          <p:nvPr/>
        </p:nvSpPr>
        <p:spPr>
          <a:xfrm flipH="1">
            <a:off x="7925161" y="2116046"/>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5926950" y="5311797"/>
            <a:ext cx="267242"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75" name="Straight Connector 74"/>
          <p:cNvCxnSpPr/>
          <p:nvPr/>
        </p:nvCxnSpPr>
        <p:spPr>
          <a:xfrm flipV="1">
            <a:off x="6194192" y="4583022"/>
            <a:ext cx="0" cy="728776"/>
          </a:xfrm>
          <a:prstGeom prst="line">
            <a:avLst/>
          </a:prstGeom>
        </p:spPr>
        <p:style>
          <a:lnRef idx="1">
            <a:schemeClr val="accent3"/>
          </a:lnRef>
          <a:fillRef idx="0">
            <a:schemeClr val="accent3"/>
          </a:fillRef>
          <a:effectRef idx="0">
            <a:schemeClr val="accent3"/>
          </a:effectRef>
          <a:fontRef idx="minor">
            <a:schemeClr val="tx1"/>
          </a:fontRef>
        </p:style>
      </p:cxnSp>
      <p:cxnSp>
        <p:nvCxnSpPr>
          <p:cNvPr id="76" name="Straight Connector 75"/>
          <p:cNvCxnSpPr/>
          <p:nvPr/>
        </p:nvCxnSpPr>
        <p:spPr>
          <a:xfrm flipV="1">
            <a:off x="6194192" y="4583019"/>
            <a:ext cx="228599" cy="3"/>
          </a:xfrm>
          <a:prstGeom prst="line">
            <a:avLst/>
          </a:prstGeom>
        </p:spPr>
        <p:style>
          <a:lnRef idx="1">
            <a:schemeClr val="accent3"/>
          </a:lnRef>
          <a:fillRef idx="0">
            <a:schemeClr val="accent3"/>
          </a:fillRef>
          <a:effectRef idx="0">
            <a:schemeClr val="accent3"/>
          </a:effectRef>
          <a:fontRef idx="minor">
            <a:schemeClr val="tx1"/>
          </a:fontRef>
        </p:style>
      </p:cxnSp>
      <p:cxnSp>
        <p:nvCxnSpPr>
          <p:cNvPr id="77" name="Straight Connector 76"/>
          <p:cNvCxnSpPr/>
          <p:nvPr/>
        </p:nvCxnSpPr>
        <p:spPr>
          <a:xfrm flipV="1">
            <a:off x="6421482" y="4586026"/>
            <a:ext cx="0" cy="728776"/>
          </a:xfrm>
          <a:prstGeom prst="line">
            <a:avLst/>
          </a:prstGeom>
        </p:spPr>
        <p:style>
          <a:lnRef idx="1">
            <a:schemeClr val="accent3"/>
          </a:lnRef>
          <a:fillRef idx="0">
            <a:schemeClr val="accent3"/>
          </a:fillRef>
          <a:effectRef idx="0">
            <a:schemeClr val="accent3"/>
          </a:effectRef>
          <a:fontRef idx="minor">
            <a:schemeClr val="tx1"/>
          </a:fontRef>
        </p:style>
      </p:cxnSp>
      <p:cxnSp>
        <p:nvCxnSpPr>
          <p:cNvPr id="78" name="Straight Connector 77"/>
          <p:cNvCxnSpPr/>
          <p:nvPr/>
        </p:nvCxnSpPr>
        <p:spPr>
          <a:xfrm>
            <a:off x="6421481" y="5310390"/>
            <a:ext cx="228600" cy="0"/>
          </a:xfrm>
          <a:prstGeom prst="line">
            <a:avLst/>
          </a:prstGeom>
        </p:spPr>
        <p:style>
          <a:lnRef idx="1">
            <a:schemeClr val="accent3"/>
          </a:lnRef>
          <a:fillRef idx="0">
            <a:schemeClr val="accent3"/>
          </a:fillRef>
          <a:effectRef idx="0">
            <a:schemeClr val="accent3"/>
          </a:effectRef>
          <a:fontRef idx="minor">
            <a:schemeClr val="tx1"/>
          </a:fontRef>
        </p:style>
      </p:cxnSp>
      <p:sp>
        <p:nvSpPr>
          <p:cNvPr id="81" name="Oval 80"/>
          <p:cNvSpPr/>
          <p:nvPr/>
        </p:nvSpPr>
        <p:spPr>
          <a:xfrm flipH="1">
            <a:off x="5920452" y="5236702"/>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Connector 82"/>
          <p:cNvCxnSpPr/>
          <p:nvPr/>
        </p:nvCxnSpPr>
        <p:spPr>
          <a:xfrm>
            <a:off x="6650080" y="4574299"/>
            <a:ext cx="236323"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91" name="Straight Connector 90"/>
          <p:cNvCxnSpPr/>
          <p:nvPr/>
        </p:nvCxnSpPr>
        <p:spPr>
          <a:xfrm flipV="1">
            <a:off x="6886403" y="4574300"/>
            <a:ext cx="0" cy="736090"/>
          </a:xfrm>
          <a:prstGeom prst="line">
            <a:avLst/>
          </a:prstGeom>
        </p:spPr>
        <p:style>
          <a:lnRef idx="1">
            <a:schemeClr val="accent3"/>
          </a:lnRef>
          <a:fillRef idx="0">
            <a:schemeClr val="accent3"/>
          </a:fillRef>
          <a:effectRef idx="0">
            <a:schemeClr val="accent3"/>
          </a:effectRef>
          <a:fontRef idx="minor">
            <a:schemeClr val="tx1"/>
          </a:fontRef>
        </p:style>
      </p:cxnSp>
      <p:cxnSp>
        <p:nvCxnSpPr>
          <p:cNvPr id="95" name="Straight Connector 94"/>
          <p:cNvCxnSpPr/>
          <p:nvPr/>
        </p:nvCxnSpPr>
        <p:spPr>
          <a:xfrm>
            <a:off x="6650081" y="4579742"/>
            <a:ext cx="2" cy="730648"/>
          </a:xfrm>
          <a:prstGeom prst="line">
            <a:avLst/>
          </a:prstGeom>
        </p:spPr>
        <p:style>
          <a:lnRef idx="1">
            <a:schemeClr val="accent3"/>
          </a:lnRef>
          <a:fillRef idx="0">
            <a:schemeClr val="accent3"/>
          </a:fillRef>
          <a:effectRef idx="0">
            <a:schemeClr val="accent3"/>
          </a:effectRef>
          <a:fontRef idx="minor">
            <a:schemeClr val="tx1"/>
          </a:fontRef>
        </p:style>
      </p:cxnSp>
      <p:sp>
        <p:nvSpPr>
          <p:cNvPr id="96" name="TextBox 95"/>
          <p:cNvSpPr txBox="1"/>
          <p:nvPr/>
        </p:nvSpPr>
        <p:spPr>
          <a:xfrm>
            <a:off x="5633573" y="5025510"/>
            <a:ext cx="622286" cy="369332"/>
          </a:xfrm>
          <a:prstGeom prst="rect">
            <a:avLst/>
          </a:prstGeom>
          <a:noFill/>
        </p:spPr>
        <p:txBody>
          <a:bodyPr wrap="none" rtlCol="0">
            <a:spAutoFit/>
          </a:bodyPr>
          <a:lstStyle/>
          <a:p>
            <a:r>
              <a:rPr lang="en-US" dirty="0"/>
              <a:t>000</a:t>
            </a:r>
          </a:p>
        </p:txBody>
      </p:sp>
      <p:sp>
        <p:nvSpPr>
          <p:cNvPr id="97" name="TextBox 96"/>
          <p:cNvSpPr txBox="1"/>
          <p:nvPr/>
        </p:nvSpPr>
        <p:spPr>
          <a:xfrm>
            <a:off x="5867574" y="4335212"/>
            <a:ext cx="622286" cy="369332"/>
          </a:xfrm>
          <a:prstGeom prst="rect">
            <a:avLst/>
          </a:prstGeom>
          <a:noFill/>
        </p:spPr>
        <p:txBody>
          <a:bodyPr wrap="none" rtlCol="0">
            <a:spAutoFit/>
          </a:bodyPr>
          <a:lstStyle/>
          <a:p>
            <a:r>
              <a:rPr lang="en-US" dirty="0"/>
              <a:t>100</a:t>
            </a:r>
          </a:p>
        </p:txBody>
      </p:sp>
      <p:sp>
        <p:nvSpPr>
          <p:cNvPr id="100" name="TextBox 99"/>
          <p:cNvSpPr txBox="1"/>
          <p:nvPr/>
        </p:nvSpPr>
        <p:spPr>
          <a:xfrm>
            <a:off x="6469329" y="4335212"/>
            <a:ext cx="622286" cy="369332"/>
          </a:xfrm>
          <a:prstGeom prst="rect">
            <a:avLst/>
          </a:prstGeom>
          <a:noFill/>
        </p:spPr>
        <p:txBody>
          <a:bodyPr wrap="none" rtlCol="0">
            <a:spAutoFit/>
          </a:bodyPr>
          <a:lstStyle/>
          <a:p>
            <a:r>
              <a:rPr lang="en-US" dirty="0"/>
              <a:t>100</a:t>
            </a:r>
          </a:p>
        </p:txBody>
      </p:sp>
      <p:sp>
        <p:nvSpPr>
          <p:cNvPr id="102" name="Oval 101"/>
          <p:cNvSpPr/>
          <p:nvPr/>
        </p:nvSpPr>
        <p:spPr>
          <a:xfrm flipH="1">
            <a:off x="7372887" y="5171126"/>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Straight Connector 103"/>
          <p:cNvCxnSpPr/>
          <p:nvPr/>
        </p:nvCxnSpPr>
        <p:spPr>
          <a:xfrm>
            <a:off x="7838305" y="5290574"/>
            <a:ext cx="2286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p:cNvCxnSpPr/>
          <p:nvPr/>
        </p:nvCxnSpPr>
        <p:spPr>
          <a:xfrm>
            <a:off x="6878852" y="5299173"/>
            <a:ext cx="267242"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7" name="Straight Connector 106"/>
          <p:cNvCxnSpPr/>
          <p:nvPr/>
        </p:nvCxnSpPr>
        <p:spPr>
          <a:xfrm flipV="1">
            <a:off x="7146094" y="4570398"/>
            <a:ext cx="0" cy="728776"/>
          </a:xfrm>
          <a:prstGeom prst="line">
            <a:avLst/>
          </a:prstGeom>
        </p:spPr>
        <p:style>
          <a:lnRef idx="1">
            <a:schemeClr val="accent3"/>
          </a:lnRef>
          <a:fillRef idx="0">
            <a:schemeClr val="accent3"/>
          </a:fillRef>
          <a:effectRef idx="0">
            <a:schemeClr val="accent3"/>
          </a:effectRef>
          <a:fontRef idx="minor">
            <a:schemeClr val="tx1"/>
          </a:fontRef>
        </p:style>
      </p:cxnSp>
      <p:cxnSp>
        <p:nvCxnSpPr>
          <p:cNvPr id="108" name="Straight Connector 107"/>
          <p:cNvCxnSpPr/>
          <p:nvPr/>
        </p:nvCxnSpPr>
        <p:spPr>
          <a:xfrm flipV="1">
            <a:off x="7146094" y="4570395"/>
            <a:ext cx="228599" cy="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9" name="Straight Connector 108"/>
          <p:cNvCxnSpPr/>
          <p:nvPr/>
        </p:nvCxnSpPr>
        <p:spPr>
          <a:xfrm flipV="1">
            <a:off x="7373384" y="4573402"/>
            <a:ext cx="0" cy="728776"/>
          </a:xfrm>
          <a:prstGeom prst="line">
            <a:avLst/>
          </a:prstGeom>
        </p:spPr>
        <p:style>
          <a:lnRef idx="1">
            <a:schemeClr val="accent3"/>
          </a:lnRef>
          <a:fillRef idx="0">
            <a:schemeClr val="accent3"/>
          </a:fillRef>
          <a:effectRef idx="0">
            <a:schemeClr val="accent3"/>
          </a:effectRef>
          <a:fontRef idx="minor">
            <a:schemeClr val="tx1"/>
          </a:fontRef>
        </p:style>
      </p:cxnSp>
      <p:cxnSp>
        <p:nvCxnSpPr>
          <p:cNvPr id="110" name="Straight Connector 109"/>
          <p:cNvCxnSpPr/>
          <p:nvPr/>
        </p:nvCxnSpPr>
        <p:spPr>
          <a:xfrm>
            <a:off x="7373383" y="5297766"/>
            <a:ext cx="228600" cy="0"/>
          </a:xfrm>
          <a:prstGeom prst="line">
            <a:avLst/>
          </a:prstGeom>
        </p:spPr>
        <p:style>
          <a:lnRef idx="1">
            <a:schemeClr val="accent3"/>
          </a:lnRef>
          <a:fillRef idx="0">
            <a:schemeClr val="accent3"/>
          </a:fillRef>
          <a:effectRef idx="0">
            <a:schemeClr val="accent3"/>
          </a:effectRef>
          <a:fontRef idx="minor">
            <a:schemeClr val="tx1"/>
          </a:fontRef>
        </p:style>
      </p:cxnSp>
      <p:sp>
        <p:nvSpPr>
          <p:cNvPr id="111" name="Oval 110"/>
          <p:cNvSpPr/>
          <p:nvPr/>
        </p:nvSpPr>
        <p:spPr>
          <a:xfrm flipH="1">
            <a:off x="6148473" y="4114800"/>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Straight Connector 111"/>
          <p:cNvCxnSpPr/>
          <p:nvPr/>
        </p:nvCxnSpPr>
        <p:spPr>
          <a:xfrm>
            <a:off x="7601982" y="4561675"/>
            <a:ext cx="236323" cy="0"/>
          </a:xfrm>
          <a:prstGeom prst="line">
            <a:avLst/>
          </a:prstGeom>
        </p:spPr>
        <p:style>
          <a:lnRef idx="1">
            <a:schemeClr val="accent3"/>
          </a:lnRef>
          <a:fillRef idx="0">
            <a:schemeClr val="accent3"/>
          </a:fillRef>
          <a:effectRef idx="0">
            <a:schemeClr val="accent3"/>
          </a:effectRef>
          <a:fontRef idx="minor">
            <a:schemeClr val="tx1"/>
          </a:fontRef>
        </p:style>
      </p:cxnSp>
      <p:sp>
        <p:nvSpPr>
          <p:cNvPr id="113" name="Oval 112"/>
          <p:cNvSpPr/>
          <p:nvPr/>
        </p:nvSpPr>
        <p:spPr>
          <a:xfrm flipH="1">
            <a:off x="6597083" y="4109756"/>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Connector 113"/>
          <p:cNvCxnSpPr/>
          <p:nvPr/>
        </p:nvCxnSpPr>
        <p:spPr>
          <a:xfrm flipV="1">
            <a:off x="7838305" y="4561676"/>
            <a:ext cx="0" cy="73609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5" name="Straight Connector 114"/>
          <p:cNvCxnSpPr/>
          <p:nvPr/>
        </p:nvCxnSpPr>
        <p:spPr>
          <a:xfrm>
            <a:off x="7601983" y="4567118"/>
            <a:ext cx="2" cy="730648"/>
          </a:xfrm>
          <a:prstGeom prst="line">
            <a:avLst/>
          </a:prstGeom>
        </p:spPr>
        <p:style>
          <a:lnRef idx="1">
            <a:schemeClr val="accent3"/>
          </a:lnRef>
          <a:fillRef idx="0">
            <a:schemeClr val="accent3"/>
          </a:fillRef>
          <a:effectRef idx="0">
            <a:schemeClr val="accent3"/>
          </a:effectRef>
          <a:fontRef idx="minor">
            <a:schemeClr val="tx1"/>
          </a:fontRef>
        </p:style>
      </p:cxnSp>
      <p:sp>
        <p:nvSpPr>
          <p:cNvPr id="2057" name="Freeform 2056"/>
          <p:cNvSpPr/>
          <p:nvPr/>
        </p:nvSpPr>
        <p:spPr>
          <a:xfrm>
            <a:off x="5941493" y="4083195"/>
            <a:ext cx="2189868" cy="1247466"/>
          </a:xfrm>
          <a:custGeom>
            <a:avLst/>
            <a:gdLst>
              <a:gd name="connsiteX0" fmla="*/ 0 w 2189868"/>
              <a:gd name="connsiteY0" fmla="*/ 1234652 h 1247466"/>
              <a:gd name="connsiteX1" fmla="*/ 223333 w 2189868"/>
              <a:gd name="connsiteY1" fmla="*/ 75850 h 1247466"/>
              <a:gd name="connsiteX2" fmla="*/ 480376 w 2189868"/>
              <a:gd name="connsiteY2" fmla="*/ 1238866 h 1247466"/>
              <a:gd name="connsiteX3" fmla="*/ 703709 w 2189868"/>
              <a:gd name="connsiteY3" fmla="*/ 54781 h 1247466"/>
              <a:gd name="connsiteX4" fmla="*/ 935469 w 2189868"/>
              <a:gd name="connsiteY4" fmla="*/ 1226224 h 1247466"/>
              <a:gd name="connsiteX5" fmla="*/ 1243078 w 2189868"/>
              <a:gd name="connsiteY5" fmla="*/ 16857 h 1247466"/>
              <a:gd name="connsiteX6" fmla="*/ 1441128 w 2189868"/>
              <a:gd name="connsiteY6" fmla="*/ 1213583 h 1247466"/>
              <a:gd name="connsiteX7" fmla="*/ 1693958 w 2189868"/>
              <a:gd name="connsiteY7" fmla="*/ 1 h 1247466"/>
              <a:gd name="connsiteX8" fmla="*/ 1904649 w 2189868"/>
              <a:gd name="connsiteY8" fmla="*/ 1222011 h 1247466"/>
              <a:gd name="connsiteX9" fmla="*/ 2157478 w 2189868"/>
              <a:gd name="connsiteY9" fmla="*/ 825911 h 1247466"/>
              <a:gd name="connsiteX10" fmla="*/ 2178548 w 2189868"/>
              <a:gd name="connsiteY10" fmla="*/ 792200 h 124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9868" h="1247466">
                <a:moveTo>
                  <a:pt x="0" y="1234652"/>
                </a:moveTo>
                <a:cubicBezTo>
                  <a:pt x="71635" y="654900"/>
                  <a:pt x="143270" y="75148"/>
                  <a:pt x="223333" y="75850"/>
                </a:cubicBezTo>
                <a:cubicBezTo>
                  <a:pt x="303396" y="76552"/>
                  <a:pt x="400313" y="1242377"/>
                  <a:pt x="480376" y="1238866"/>
                </a:cubicBezTo>
                <a:cubicBezTo>
                  <a:pt x="560439" y="1235355"/>
                  <a:pt x="627860" y="56888"/>
                  <a:pt x="703709" y="54781"/>
                </a:cubicBezTo>
                <a:cubicBezTo>
                  <a:pt x="779558" y="52674"/>
                  <a:pt x="845574" y="1232545"/>
                  <a:pt x="935469" y="1226224"/>
                </a:cubicBezTo>
                <a:cubicBezTo>
                  <a:pt x="1025364" y="1219903"/>
                  <a:pt x="1158802" y="18964"/>
                  <a:pt x="1243078" y="16857"/>
                </a:cubicBezTo>
                <a:cubicBezTo>
                  <a:pt x="1327354" y="14750"/>
                  <a:pt x="1365981" y="1216392"/>
                  <a:pt x="1441128" y="1213583"/>
                </a:cubicBezTo>
                <a:cubicBezTo>
                  <a:pt x="1516275" y="1210774"/>
                  <a:pt x="1616705" y="-1404"/>
                  <a:pt x="1693958" y="1"/>
                </a:cubicBezTo>
                <a:cubicBezTo>
                  <a:pt x="1771211" y="1406"/>
                  <a:pt x="1827396" y="1084359"/>
                  <a:pt x="1904649" y="1222011"/>
                </a:cubicBezTo>
                <a:cubicBezTo>
                  <a:pt x="1981902" y="1359663"/>
                  <a:pt x="2111828" y="897546"/>
                  <a:pt x="2157478" y="825911"/>
                </a:cubicBezTo>
                <a:cubicBezTo>
                  <a:pt x="2203128" y="754276"/>
                  <a:pt x="2190838" y="773238"/>
                  <a:pt x="2178548" y="792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flipH="1">
            <a:off x="7146094" y="4083188"/>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p:cNvSpPr/>
          <p:nvPr/>
        </p:nvSpPr>
        <p:spPr>
          <a:xfrm flipH="1">
            <a:off x="7590573" y="4091192"/>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p:cNvSpPr/>
          <p:nvPr/>
        </p:nvSpPr>
        <p:spPr>
          <a:xfrm flipH="1">
            <a:off x="6416071" y="5258716"/>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p:cNvSpPr/>
          <p:nvPr/>
        </p:nvSpPr>
        <p:spPr>
          <a:xfrm flipH="1">
            <a:off x="6855992" y="5275752"/>
            <a:ext cx="45719" cy="78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p:cNvSpPr txBox="1"/>
          <p:nvPr/>
        </p:nvSpPr>
        <p:spPr>
          <a:xfrm>
            <a:off x="6939931" y="4312433"/>
            <a:ext cx="622286" cy="369332"/>
          </a:xfrm>
          <a:prstGeom prst="rect">
            <a:avLst/>
          </a:prstGeom>
          <a:noFill/>
        </p:spPr>
        <p:txBody>
          <a:bodyPr wrap="none" rtlCol="0">
            <a:spAutoFit/>
          </a:bodyPr>
          <a:lstStyle/>
          <a:p>
            <a:r>
              <a:rPr lang="en-US" dirty="0"/>
              <a:t>100</a:t>
            </a:r>
          </a:p>
        </p:txBody>
      </p:sp>
      <p:sp>
        <p:nvSpPr>
          <p:cNvPr id="122" name="TextBox 121"/>
          <p:cNvSpPr txBox="1"/>
          <p:nvPr/>
        </p:nvSpPr>
        <p:spPr>
          <a:xfrm>
            <a:off x="7487683" y="4292896"/>
            <a:ext cx="622286" cy="369332"/>
          </a:xfrm>
          <a:prstGeom prst="rect">
            <a:avLst/>
          </a:prstGeom>
          <a:noFill/>
        </p:spPr>
        <p:txBody>
          <a:bodyPr wrap="none" rtlCol="0">
            <a:spAutoFit/>
          </a:bodyPr>
          <a:lstStyle/>
          <a:p>
            <a:r>
              <a:rPr lang="en-US" dirty="0"/>
              <a:t>100</a:t>
            </a:r>
          </a:p>
        </p:txBody>
      </p:sp>
      <p:sp>
        <p:nvSpPr>
          <p:cNvPr id="7" name="TextBox 6">
            <a:extLst>
              <a:ext uri="{FF2B5EF4-FFF2-40B4-BE49-F238E27FC236}">
                <a16:creationId xmlns:a16="http://schemas.microsoft.com/office/drawing/2014/main" id="{C686AE45-7CE1-4E55-B9BB-883BBF8F63E0}"/>
              </a:ext>
            </a:extLst>
          </p:cNvPr>
          <p:cNvSpPr txBox="1"/>
          <p:nvPr/>
        </p:nvSpPr>
        <p:spPr>
          <a:xfrm>
            <a:off x="7092112" y="990600"/>
            <a:ext cx="712054" cy="369332"/>
          </a:xfrm>
          <a:prstGeom prst="rect">
            <a:avLst/>
          </a:prstGeom>
          <a:noFill/>
        </p:spPr>
        <p:txBody>
          <a:bodyPr wrap="none" rtlCol="1">
            <a:spAutoFit/>
          </a:bodyPr>
          <a:lstStyle/>
          <a:p>
            <a:r>
              <a:rPr lang="en-US" dirty="0"/>
              <a:t>M=3</a:t>
            </a:r>
            <a:endParaRPr lang="he-IL" dirty="0"/>
          </a:p>
        </p:txBody>
      </p:sp>
      <p:sp>
        <p:nvSpPr>
          <p:cNvPr id="9" name="TextBox 8">
            <a:extLst>
              <a:ext uri="{FF2B5EF4-FFF2-40B4-BE49-F238E27FC236}">
                <a16:creationId xmlns:a16="http://schemas.microsoft.com/office/drawing/2014/main" id="{C4AB83F3-C322-415A-BCF4-209B85E1AAB1}"/>
              </a:ext>
            </a:extLst>
          </p:cNvPr>
          <p:cNvSpPr txBox="1"/>
          <p:nvPr/>
        </p:nvSpPr>
        <p:spPr>
          <a:xfrm>
            <a:off x="7019297" y="3666967"/>
            <a:ext cx="712054" cy="369332"/>
          </a:xfrm>
          <a:prstGeom prst="rect">
            <a:avLst/>
          </a:prstGeom>
          <a:noFill/>
        </p:spPr>
        <p:txBody>
          <a:bodyPr wrap="none" rtlCol="1">
            <a:spAutoFit/>
          </a:bodyPr>
          <a:lstStyle/>
          <a:p>
            <a:r>
              <a:rPr lang="en-US" dirty="0"/>
              <a:t>M=4</a:t>
            </a:r>
            <a:endParaRPr lang="he-IL" dirty="0"/>
          </a:p>
        </p:txBody>
      </p:sp>
    </p:spTree>
    <p:extLst>
      <p:ext uri="{BB962C8B-B14F-4D97-AF65-F5344CB8AC3E}">
        <p14:creationId xmlns:p14="http://schemas.microsoft.com/office/powerpoint/2010/main" val="327283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1143000"/>
          </a:xfrm>
        </p:spPr>
        <p:txBody>
          <a:bodyPr/>
          <a:lstStyle/>
          <a:p>
            <a:r>
              <a:rPr lang="en-US" dirty="0"/>
              <a:t>AD9910 - DDS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219200"/>
            <a:ext cx="568642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7679" y="4419600"/>
            <a:ext cx="3358444"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3124200" y="24384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itle 2"/>
          <p:cNvSpPr txBox="1">
            <a:spLocks/>
          </p:cNvSpPr>
          <p:nvPr/>
        </p:nvSpPr>
        <p:spPr>
          <a:xfrm>
            <a:off x="5867400" y="1066800"/>
            <a:ext cx="3048000" cy="37338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US" dirty="0"/>
          </a:p>
        </p:txBody>
      </p:sp>
      <p:sp>
        <p:nvSpPr>
          <p:cNvPr id="12" name="Content Placeholder 1"/>
          <p:cNvSpPr>
            <a:spLocks noGrp="1"/>
          </p:cNvSpPr>
          <p:nvPr>
            <p:ph idx="1"/>
          </p:nvPr>
        </p:nvSpPr>
        <p:spPr>
          <a:xfrm>
            <a:off x="5524500" y="1213931"/>
            <a:ext cx="3543300" cy="3510469"/>
          </a:xfrm>
        </p:spPr>
        <p:txBody>
          <a:bodyPr>
            <a:normAutofit/>
          </a:bodyPr>
          <a:lstStyle/>
          <a:p>
            <a:r>
              <a:rPr lang="en-US" sz="2000" u="sng" dirty="0">
                <a:solidFill>
                  <a:srgbClr val="00B050"/>
                </a:solidFill>
              </a:rPr>
              <a:t>Modes of </a:t>
            </a:r>
            <a:r>
              <a:rPr lang="en-US" sz="2000" u="sng" dirty="0" err="1">
                <a:solidFill>
                  <a:srgbClr val="00B050"/>
                </a:solidFill>
              </a:rPr>
              <a:t>opearations</a:t>
            </a:r>
            <a:r>
              <a:rPr lang="en-US" sz="2000" u="sng" dirty="0">
                <a:solidFill>
                  <a:srgbClr val="00B050"/>
                </a:solidFill>
              </a:rPr>
              <a:t>:</a:t>
            </a:r>
          </a:p>
          <a:p>
            <a:r>
              <a:rPr lang="en-US" sz="2000" dirty="0"/>
              <a:t>Single tone </a:t>
            </a:r>
          </a:p>
          <a:p>
            <a:r>
              <a:rPr lang="en-US" sz="2000" dirty="0"/>
              <a:t>Digital Ramp Generator</a:t>
            </a:r>
          </a:p>
          <a:p>
            <a:r>
              <a:rPr lang="en-US" sz="2000" dirty="0"/>
              <a:t>Parallel Data control</a:t>
            </a:r>
          </a:p>
        </p:txBody>
      </p:sp>
    </p:spTree>
    <p:extLst>
      <p:ext uri="{BB962C8B-B14F-4D97-AF65-F5344CB8AC3E}">
        <p14:creationId xmlns:p14="http://schemas.microsoft.com/office/powerpoint/2010/main" val="2941953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33400"/>
            <a:ext cx="8229600" cy="1143000"/>
          </a:xfrm>
        </p:spPr>
        <p:txBody>
          <a:bodyPr>
            <a:normAutofit fontScale="90000"/>
          </a:bodyPr>
          <a:lstStyle/>
          <a:p>
            <a:r>
              <a:rPr lang="en-US" b="0" u="sng" dirty="0"/>
              <a:t>The</a:t>
            </a:r>
            <a:r>
              <a:rPr lang="en-US" u="sng" dirty="0"/>
              <a:t> Phase Accumulator</a:t>
            </a:r>
            <a:br>
              <a:rPr lang="en-US" u="sng" dirty="0"/>
            </a:br>
            <a:r>
              <a:rPr lang="en-US" u="sng" dirty="0"/>
              <a:t>Digital Phase Wheel</a:t>
            </a:r>
            <a:br>
              <a:rPr lang="en-US" u="sng" dirty="0"/>
            </a:br>
            <a:endParaRPr lang="en-US" u="sng"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5800" y="2054195"/>
            <a:ext cx="4286250"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2"/>
          <p:cNvSpPr txBox="1">
            <a:spLocks/>
          </p:cNvSpPr>
          <p:nvPr/>
        </p:nvSpPr>
        <p:spPr>
          <a:xfrm>
            <a:off x="228599" y="1219200"/>
            <a:ext cx="4953000" cy="45720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r>
              <a:rPr lang="en-US" sz="1600" b="0" dirty="0">
                <a:effectLst/>
                <a:latin typeface="Arial" panose="020B0604020202020204" pitchFamily="34" charset="0"/>
                <a:cs typeface="Arial" panose="020B0604020202020204" pitchFamily="34" charset="0"/>
              </a:rPr>
              <a:t>We divide the circle to points that each point is a phase point on a sine wave and we jump from each point to another each cycle of the System Clock.</a:t>
            </a:r>
          </a:p>
          <a:p>
            <a:r>
              <a:rPr lang="en-US" sz="1600" b="0" dirty="0">
                <a:effectLst/>
                <a:latin typeface="Arial" panose="020B0604020202020204" pitchFamily="34" charset="0"/>
                <a:cs typeface="Arial" panose="020B0604020202020204" pitchFamily="34" charset="0"/>
              </a:rPr>
              <a:t>If we have cycle time of :</a:t>
            </a: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endParaRPr lang="en-US" sz="1600" b="0" dirty="0">
              <a:effectLst/>
              <a:latin typeface="Arial" panose="020B0604020202020204" pitchFamily="34" charset="0"/>
              <a:cs typeface="Arial" panose="020B0604020202020204" pitchFamily="34" charset="0"/>
            </a:endParaRPr>
          </a:p>
          <a:p>
            <a:r>
              <a:rPr lang="en-US" sz="1600" b="0" dirty="0">
                <a:effectLst/>
              </a:rPr>
              <a:t> </a:t>
            </a:r>
            <a:endParaRPr lang="en-US" sz="1600" dirty="0"/>
          </a:p>
        </p:txBody>
      </p:sp>
      <mc:AlternateContent xmlns:mc="http://schemas.openxmlformats.org/markup-compatibility/2006" xmlns:a14="http://schemas.microsoft.com/office/drawing/2010/main">
        <mc:Choice Requires="a14">
          <p:sp>
            <p:nvSpPr>
              <p:cNvPr id="10" name="TextBox 9"/>
              <p:cNvSpPr txBox="1"/>
              <p:nvPr/>
            </p:nvSpPr>
            <p:spPr>
              <a:xfrm>
                <a:off x="2438400" y="3733800"/>
                <a:ext cx="3943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effectLst/>
                              <a:latin typeface="Cambria Math" panose="02040503050406030204" pitchFamily="18" charset="0"/>
                              <a:ea typeface="Cambria Math" panose="02040503050406030204" pitchFamily="18" charset="0"/>
                            </a:rPr>
                          </m:ctrlPr>
                        </m:sSubPr>
                        <m:e>
                          <m:r>
                            <a:rPr lang="en-US" sz="1400" b="1" i="0" smtClean="0">
                              <a:effectLst/>
                              <a:latin typeface="Cambria Math"/>
                              <a:ea typeface="Cambria Math" panose="02040503050406030204" pitchFamily="18" charset="0"/>
                            </a:rPr>
                            <m:t>𝐓</m:t>
                          </m:r>
                        </m:e>
                        <m:sub>
                          <m:r>
                            <a:rPr lang="en-US" sz="1400" b="1" i="0" smtClean="0">
                              <a:effectLst/>
                              <a:latin typeface="Cambria Math"/>
                              <a:ea typeface="Cambria Math" panose="02040503050406030204" pitchFamily="18" charset="0"/>
                            </a:rPr>
                            <m:t>𝐬</m:t>
                          </m:r>
                        </m:sub>
                      </m:sSub>
                    </m:oMath>
                  </m:oMathPara>
                </a14:m>
                <a:endParaRPr lang="en-US" sz="14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438400" y="3733800"/>
                <a:ext cx="394339" cy="307777"/>
              </a:xfrm>
              <a:prstGeom prst="rect">
                <a:avLst/>
              </a:prstGeom>
              <a:blipFill rotWithShape="1">
                <a:blip r:embed="rId3"/>
                <a:stretch>
                  <a:fillRect/>
                </a:stretch>
              </a:blipFill>
            </p:spPr>
            <p:txBody>
              <a:bodyPr/>
              <a:lstStyle/>
              <a:p>
                <a:r>
                  <a:rPr lang="en-US">
                    <a:noFill/>
                  </a:rPr>
                  <a:t> </a:t>
                </a:r>
              </a:p>
            </p:txBody>
          </p:sp>
        </mc:Fallback>
      </mc:AlternateContent>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733800"/>
            <a:ext cx="48387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539343" y="5715000"/>
            <a:ext cx="4572000" cy="923330"/>
          </a:xfrm>
          <a:prstGeom prst="rect">
            <a:avLst/>
          </a:prstGeom>
        </p:spPr>
        <p:txBody>
          <a:bodyPr>
            <a:spAutoFit/>
          </a:bodyPr>
          <a:lstStyle/>
          <a:p>
            <a:r>
              <a:rPr lang="en-US" dirty="0">
                <a:latin typeface="Arial" panose="020B0604020202020204" pitchFamily="34" charset="0"/>
                <a:cs typeface="Arial" panose="020B0604020202020204" pitchFamily="34" charset="0"/>
              </a:rPr>
              <a:t>The Digital Phase Wheel basically Show all the phase possibilities around one cycle of a sine wave. </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018" y="793925"/>
            <a:ext cx="2792649" cy="1459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2899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Phase Truncation Error</a:t>
            </a:r>
          </a:p>
        </p:txBody>
      </p:sp>
      <p:sp>
        <p:nvSpPr>
          <p:cNvPr id="4" name="Content Placeholder 3"/>
          <p:cNvSpPr>
            <a:spLocks noGrp="1"/>
          </p:cNvSpPr>
          <p:nvPr>
            <p:ph idx="1"/>
          </p:nvPr>
        </p:nvSpPr>
        <p:spPr>
          <a:xfrm>
            <a:off x="-138112" y="1135501"/>
            <a:ext cx="5867400" cy="3568891"/>
          </a:xfrm>
        </p:spPr>
        <p:txBody>
          <a:bodyPr>
            <a:normAutofit/>
          </a:bodyPr>
          <a:lstStyle/>
          <a:p>
            <a:r>
              <a:rPr lang="en-US" sz="1800" dirty="0">
                <a:latin typeface="Arial" panose="020B0604020202020204" pitchFamily="34" charset="0"/>
                <a:cs typeface="Arial" panose="020B0604020202020204" pitchFamily="34" charset="0"/>
              </a:rPr>
              <a:t>DDS use only a fraction of the bits from </a:t>
            </a:r>
          </a:p>
          <a:p>
            <a:r>
              <a:rPr lang="en-US" sz="1800" dirty="0">
                <a:latin typeface="Arial" panose="020B0604020202020204" pitchFamily="34" charset="0"/>
                <a:cs typeface="Arial" panose="020B0604020202020204" pitchFamily="34" charset="0"/>
              </a:rPr>
              <a:t>the output of the Accumulator and the others are ignored (truncated),this cut introduce an error called </a:t>
            </a:r>
            <a:r>
              <a:rPr lang="en-US" sz="1800" b="1" u="sng" dirty="0">
                <a:solidFill>
                  <a:srgbClr val="92D050"/>
                </a:solidFill>
                <a:latin typeface="Arial" panose="020B0604020202020204" pitchFamily="34" charset="0"/>
                <a:cs typeface="Arial" panose="020B0604020202020204" pitchFamily="34" charset="0"/>
              </a:rPr>
              <a:t>Truncation Error.</a:t>
            </a:r>
          </a:p>
          <a:p>
            <a:r>
              <a:rPr lang="en-US" sz="1800" dirty="0">
                <a:latin typeface="Arial" panose="020B0604020202020204" pitchFamily="34" charset="0"/>
                <a:cs typeface="Arial" panose="020B0604020202020204" pitchFamily="34" charset="0"/>
              </a:rPr>
              <a:t>This truncation cause periodic spurs at the RF spectrum. Because of phase error.</a:t>
            </a:r>
          </a:p>
          <a:p>
            <a:r>
              <a:rPr lang="en-US" sz="1800" u="sng" dirty="0">
                <a:solidFill>
                  <a:schemeClr val="accent2">
                    <a:lumMod val="75000"/>
                  </a:schemeClr>
                </a:solidFill>
                <a:latin typeface="Arial" panose="020B0604020202020204" pitchFamily="34" charset="0"/>
                <a:cs typeface="Arial" panose="020B0604020202020204" pitchFamily="34" charset="0"/>
              </a:rPr>
              <a:t>Example:</a:t>
            </a:r>
          </a:p>
          <a:p>
            <a:r>
              <a:rPr lang="en-US" sz="1800" dirty="0">
                <a:latin typeface="Arial" panose="020B0604020202020204" pitchFamily="34" charset="0"/>
                <a:cs typeface="Arial" panose="020B0604020202020204" pitchFamily="34" charset="0"/>
              </a:rPr>
              <a:t>A 8 bit Accumulator </a:t>
            </a:r>
          </a:p>
          <a:p>
            <a:r>
              <a:rPr lang="en-US" sz="1800" dirty="0">
                <a:latin typeface="Arial" panose="020B0604020202020204" pitchFamily="34" charset="0"/>
                <a:cs typeface="Arial" panose="020B0604020202020204" pitchFamily="34" charset="0"/>
              </a:rPr>
              <a:t>3 bit Truncating, so 5 significant bit of phase resolution.</a:t>
            </a:r>
          </a:p>
          <a:p>
            <a:endParaRPr lang="en-US" dirty="0">
              <a:latin typeface="Arial" panose="020B0604020202020204" pitchFamily="34" charset="0"/>
              <a:cs typeface="Arial" panose="020B0604020202020204" pitchFamily="34" charset="0"/>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692" y="4283586"/>
            <a:ext cx="1485553" cy="1381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4191000"/>
            <a:ext cx="2933700" cy="2507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477" y="4588565"/>
            <a:ext cx="368819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1097429" y="5620615"/>
                <a:ext cx="2125903" cy="710707"/>
              </a:xfrm>
              <a:prstGeom prst="rect">
                <a:avLst/>
              </a:prstGeom>
              <a:noFill/>
            </p:spPr>
            <p:txBody>
              <a:bodyPr wrap="none" rtlCol="0">
                <a:spAutoFit/>
              </a:bodyPr>
              <a:lstStyle/>
              <a:p>
                <a:r>
                  <a:rPr lang="en-US" dirty="0"/>
                  <a:t>Each Green Bit is:</a:t>
                </a:r>
              </a:p>
              <a:p>
                <a:pPr/>
                <a14:m>
                  <m:oMathPara xmlns:m="http://schemas.openxmlformats.org/officeDocument/2006/math">
                    <m:oMathParaPr>
                      <m:jc m:val="centerGroup"/>
                    </m:oMathParaPr>
                    <m:oMath xmlns:m="http://schemas.openxmlformats.org/officeDocument/2006/math">
                      <m:box>
                        <m:boxPr>
                          <m:ctrlPr>
                            <a:rPr lang="en-US" i="1" smtClean="0">
                              <a:latin typeface="Cambria Math" panose="02040503050406030204" pitchFamily="18" charset="0"/>
                            </a:rPr>
                          </m:ctrlPr>
                        </m:boxPr>
                        <m:e>
                          <m:argPr>
                            <m:argSz m:val="-1"/>
                          </m:argPr>
                          <m:f>
                            <m:fPr>
                              <m:ctrlPr>
                                <a:rPr lang="en-US" i="1" smtClean="0">
                                  <a:latin typeface="Cambria Math" panose="02040503050406030204" pitchFamily="18" charset="0"/>
                                </a:rPr>
                              </m:ctrlPr>
                            </m:fPr>
                            <m:num>
                              <m:r>
                                <a:rPr lang="en-US" b="0" i="1" smtClean="0">
                                  <a:latin typeface="Cambria Math"/>
                                </a:rPr>
                                <m:t>360</m:t>
                              </m:r>
                            </m:num>
                            <m:den>
                              <m:sSup>
                                <m:sSupPr>
                                  <m:ctrlPr>
                                    <a:rPr lang="en-US" i="1" smtClean="0">
                                      <a:latin typeface="Cambria Math" panose="02040503050406030204" pitchFamily="18" charset="0"/>
                                    </a:rPr>
                                  </m:ctrlPr>
                                </m:sSupPr>
                                <m:e>
                                  <m:r>
                                    <a:rPr lang="en-US" b="0" i="1" smtClean="0">
                                      <a:latin typeface="Cambria Math"/>
                                    </a:rPr>
                                    <m:t>2</m:t>
                                  </m:r>
                                </m:e>
                                <m:sup>
                                  <m:r>
                                    <a:rPr lang="en-US" b="0" i="1" smtClean="0">
                                      <a:latin typeface="Cambria Math"/>
                                    </a:rPr>
                                    <m:t>8</m:t>
                                  </m:r>
                                </m:sup>
                              </m:sSup>
                            </m:den>
                          </m:f>
                          <m:r>
                            <a:rPr lang="en-US" b="0" i="1" smtClean="0">
                              <a:latin typeface="Cambria Math"/>
                            </a:rPr>
                            <m:t>=</m:t>
                          </m:r>
                          <m:r>
                            <a:rPr lang="en-US" b="0" i="1" smtClean="0">
                              <a:latin typeface="Cambria Math"/>
                            </a:rPr>
                            <m:t>1</m:t>
                          </m:r>
                          <m:r>
                            <a:rPr lang="en-US" b="0" i="1" smtClean="0">
                              <a:latin typeface="Cambria Math"/>
                            </a:rPr>
                            <m:t>.</m:t>
                          </m:r>
                          <m:r>
                            <a:rPr lang="en-US" b="0" i="1" smtClean="0">
                              <a:latin typeface="Cambria Math"/>
                            </a:rPr>
                            <m:t>41</m:t>
                          </m:r>
                          <m:r>
                            <a:rPr lang="en-US" b="0" i="1" smtClean="0">
                              <a:latin typeface="Cambria Math"/>
                            </a:rPr>
                            <m:t>°</m:t>
                          </m:r>
                        </m:e>
                      </m:box>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97429" y="5620615"/>
                <a:ext cx="2125903" cy="710707"/>
              </a:xfrm>
              <a:prstGeom prst="rect">
                <a:avLst/>
              </a:prstGeom>
              <a:blipFill>
                <a:blip r:embed="rId5"/>
                <a:stretch>
                  <a:fillRect l="-2292" t="-4274" r="-1433" b="-855"/>
                </a:stretch>
              </a:blipFill>
            </p:spPr>
            <p:txBody>
              <a:bodyPr/>
              <a:lstStyle/>
              <a:p>
                <a:r>
                  <a:rPr lang="en-US">
                    <a:noFill/>
                  </a:rPr>
                  <a:t> </a:t>
                </a:r>
              </a:p>
            </p:txBody>
          </p:sp>
        </mc:Fallback>
      </mc:AlternateContent>
      <p:cxnSp>
        <p:nvCxnSpPr>
          <p:cNvPr id="7" name="Straight Arrow Connector 6"/>
          <p:cNvCxnSpPr/>
          <p:nvPr/>
        </p:nvCxnSpPr>
        <p:spPr>
          <a:xfrm flipH="1" flipV="1">
            <a:off x="1524000" y="5125199"/>
            <a:ext cx="290839" cy="3458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1900564" y="4742813"/>
                <a:ext cx="1313180" cy="504754"/>
              </a:xfrm>
              <a:prstGeom prst="rect">
                <a:avLst/>
              </a:prstGeom>
              <a:noFill/>
            </p:spPr>
            <p:txBody>
              <a:bodyPr wrap="none" rtlCol="0">
                <a:spAutoFit/>
              </a:bodyPr>
              <a:lstStyle/>
              <a:p>
                <a:r>
                  <a:rPr lang="en-US" sz="1200" dirty="0"/>
                  <a:t>Each Red Bit is:</a:t>
                </a:r>
              </a:p>
              <a:p>
                <a:pPr/>
                <a14:m>
                  <m:oMathPara xmlns:m="http://schemas.openxmlformats.org/officeDocument/2006/math">
                    <m:oMathParaPr>
                      <m:jc m:val="centerGroup"/>
                    </m:oMathParaPr>
                    <m:oMath xmlns:m="http://schemas.openxmlformats.org/officeDocument/2006/math">
                      <m:box>
                        <m:boxPr>
                          <m:ctrlPr>
                            <a:rPr lang="en-US" sz="1200" i="1" smtClean="0">
                              <a:latin typeface="Cambria Math" panose="02040503050406030204" pitchFamily="18" charset="0"/>
                            </a:rPr>
                          </m:ctrlPr>
                        </m:boxPr>
                        <m:e>
                          <m:argPr>
                            <m:argSz m:val="-1"/>
                          </m:argPr>
                          <m:f>
                            <m:fPr>
                              <m:ctrlPr>
                                <a:rPr lang="en-US" sz="1200" i="1" smtClean="0">
                                  <a:latin typeface="Cambria Math" panose="02040503050406030204" pitchFamily="18" charset="0"/>
                                </a:rPr>
                              </m:ctrlPr>
                            </m:fPr>
                            <m:num>
                              <m:r>
                                <a:rPr lang="en-US" sz="1200" b="0" i="1" smtClean="0">
                                  <a:latin typeface="Cambria Math"/>
                                </a:rPr>
                                <m:t>360</m:t>
                              </m:r>
                            </m:num>
                            <m:den>
                              <m:sSup>
                                <m:sSupPr>
                                  <m:ctrlPr>
                                    <a:rPr lang="en-US" sz="1200" i="1" smtClean="0">
                                      <a:latin typeface="Cambria Math" panose="02040503050406030204" pitchFamily="18" charset="0"/>
                                    </a:rPr>
                                  </m:ctrlPr>
                                </m:sSupPr>
                                <m:e>
                                  <m:r>
                                    <a:rPr lang="en-US" sz="1200" b="0" i="1" smtClean="0">
                                      <a:latin typeface="Cambria Math"/>
                                    </a:rPr>
                                    <m:t>2</m:t>
                                  </m:r>
                                </m:e>
                                <m:sup>
                                  <m:r>
                                    <a:rPr lang="en-US" sz="1200" b="0" i="1" smtClean="0">
                                      <a:latin typeface="Cambria Math"/>
                                    </a:rPr>
                                    <m:t>5</m:t>
                                  </m:r>
                                </m:sup>
                              </m:sSup>
                            </m:den>
                          </m:f>
                          <m:r>
                            <a:rPr lang="en-US" sz="1200" b="0" i="1" smtClean="0">
                              <a:latin typeface="Cambria Math"/>
                            </a:rPr>
                            <m:t>=</m:t>
                          </m:r>
                          <m:r>
                            <a:rPr lang="en-US" sz="1200" b="0" i="1" smtClean="0">
                              <a:latin typeface="Cambria Math"/>
                            </a:rPr>
                            <m:t>11</m:t>
                          </m:r>
                          <m:r>
                            <a:rPr lang="en-US" sz="1200" b="0" i="1" smtClean="0">
                              <a:latin typeface="Cambria Math"/>
                            </a:rPr>
                            <m:t>.</m:t>
                          </m:r>
                          <m:r>
                            <a:rPr lang="en-US" sz="1200" b="0" i="1" smtClean="0">
                              <a:latin typeface="Cambria Math"/>
                            </a:rPr>
                            <m:t>25</m:t>
                          </m:r>
                          <m:r>
                            <a:rPr lang="en-US" sz="1200" b="0" i="1" smtClean="0">
                              <a:latin typeface="Cambria Math"/>
                            </a:rPr>
                            <m:t>°</m:t>
                          </m:r>
                        </m:e>
                      </m:box>
                    </m:oMath>
                  </m:oMathPara>
                </a14:m>
                <a:endParaRPr lang="en-US" sz="1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900564" y="4742813"/>
                <a:ext cx="1313180" cy="504754"/>
              </a:xfrm>
              <a:prstGeom prst="rect">
                <a:avLst/>
              </a:prstGeom>
              <a:blipFill>
                <a:blip r:embed="rId6"/>
                <a:stretch>
                  <a:fillRect l="-465"/>
                </a:stretch>
              </a:blipFill>
            </p:spPr>
            <p:txBody>
              <a:bodyPr/>
              <a:lstStyle/>
              <a:p>
                <a:r>
                  <a:rPr lang="en-US">
                    <a:noFill/>
                  </a:rPr>
                  <a:t> </a:t>
                </a:r>
              </a:p>
            </p:txBody>
          </p:sp>
        </mc:Fallback>
      </mc:AlternateContent>
      <p:cxnSp>
        <p:nvCxnSpPr>
          <p:cNvPr id="11" name="Straight Arrow Connector 10"/>
          <p:cNvCxnSpPr/>
          <p:nvPr/>
        </p:nvCxnSpPr>
        <p:spPr>
          <a:xfrm flipH="1" flipV="1">
            <a:off x="1637400" y="4814144"/>
            <a:ext cx="370352" cy="215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7"/>
          <a:stretch>
            <a:fillRect/>
          </a:stretch>
        </p:blipFill>
        <p:spPr>
          <a:xfrm>
            <a:off x="5562599" y="1135501"/>
            <a:ext cx="3549445" cy="2793386"/>
          </a:xfrm>
          <a:prstGeom prst="rect">
            <a:avLst/>
          </a:prstGeom>
        </p:spPr>
      </p:pic>
    </p:spTree>
    <p:extLst>
      <p:ext uri="{BB962C8B-B14F-4D97-AF65-F5344CB8AC3E}">
        <p14:creationId xmlns:p14="http://schemas.microsoft.com/office/powerpoint/2010/main" val="2828529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0" y="1219200"/>
            <a:ext cx="4467857" cy="2508873"/>
          </a:xfrm>
        </p:spPr>
      </p:pic>
      <p:sp>
        <p:nvSpPr>
          <p:cNvPr id="3" name="Title 2"/>
          <p:cNvSpPr>
            <a:spLocks noGrp="1"/>
          </p:cNvSpPr>
          <p:nvPr>
            <p:ph type="title"/>
          </p:nvPr>
        </p:nvSpPr>
        <p:spPr/>
        <p:txBody>
          <a:bodyPr/>
          <a:lstStyle/>
          <a:p>
            <a:r>
              <a:rPr lang="en-US" dirty="0"/>
              <a:t>DDS Designed in WIS</a:t>
            </a:r>
          </a:p>
        </p:txBody>
      </p:sp>
      <p:sp>
        <p:nvSpPr>
          <p:cNvPr id="6" name="Title 2"/>
          <p:cNvSpPr txBox="1">
            <a:spLocks/>
          </p:cNvSpPr>
          <p:nvPr/>
        </p:nvSpPr>
        <p:spPr>
          <a:xfrm>
            <a:off x="152400" y="1828800"/>
            <a:ext cx="4038600" cy="1143000"/>
          </a:xfrm>
          <a:prstGeom prst="rect">
            <a:avLst/>
          </a:prstGeom>
        </p:spPr>
        <p:txBody>
          <a:bodyPr vert="horz" rtlCol="0" anchor="ctr">
            <a:normAutofit fontScale="25000" lnSpcReduction="2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US" sz="6400" dirty="0"/>
          </a:p>
          <a:p>
            <a:endParaRPr lang="en-US" sz="6400" dirty="0"/>
          </a:p>
          <a:p>
            <a:r>
              <a:rPr lang="en-US" sz="6400" u="sng" dirty="0"/>
              <a:t>Specification:</a:t>
            </a:r>
          </a:p>
          <a:p>
            <a:endParaRPr lang="en-US" sz="6400" dirty="0"/>
          </a:p>
          <a:p>
            <a:r>
              <a:rPr lang="en-US" sz="6400" dirty="0"/>
              <a:t>1)Frequency Range: DC- 400Mhz</a:t>
            </a:r>
          </a:p>
          <a:p>
            <a:r>
              <a:rPr lang="en-US" sz="6400" dirty="0"/>
              <a:t>2)External / Internal Reference frequency.</a:t>
            </a:r>
          </a:p>
          <a:p>
            <a:endParaRPr lang="en-US" sz="6400" dirty="0"/>
          </a:p>
          <a:p>
            <a:r>
              <a:rPr lang="en-US" sz="6400" u="sng" dirty="0"/>
              <a:t>Features:</a:t>
            </a:r>
          </a:p>
          <a:p>
            <a:endParaRPr lang="en-US" sz="6400" dirty="0"/>
          </a:p>
          <a:p>
            <a:r>
              <a:rPr lang="en-US" sz="6400" dirty="0"/>
              <a:t>1)Frequency Hoping by Profile selection.</a:t>
            </a:r>
          </a:p>
          <a:p>
            <a:r>
              <a:rPr lang="en-US" sz="6400" dirty="0"/>
              <a:t>2)Frequency chirp sweep.</a:t>
            </a:r>
          </a:p>
          <a:p>
            <a:r>
              <a:rPr lang="en-US" sz="6400" dirty="0"/>
              <a:t>3)Parallel mode of </a:t>
            </a:r>
            <a:r>
              <a:rPr lang="en-US" sz="6400" dirty="0" err="1"/>
              <a:t>opearation</a:t>
            </a:r>
            <a:r>
              <a:rPr lang="en-US" sz="6400" dirty="0"/>
              <a:t>.</a:t>
            </a:r>
          </a:p>
          <a:p>
            <a:endParaRPr lang="en-US" sz="2000" dirty="0"/>
          </a:p>
          <a:p>
            <a:endParaRPr lang="en-US" sz="2000" dirty="0"/>
          </a:p>
          <a:p>
            <a:endParaRPr lang="en-US" sz="2000" dirty="0"/>
          </a:p>
        </p:txBody>
      </p:sp>
      <p:pic>
        <p:nvPicPr>
          <p:cNvPr id="7" name="Picture 6"/>
          <p:cNvPicPr>
            <a:picLocks noChangeAspect="1"/>
          </p:cNvPicPr>
          <p:nvPr/>
        </p:nvPicPr>
        <p:blipFill>
          <a:blip r:embed="rId3"/>
          <a:stretch>
            <a:fillRect/>
          </a:stretch>
        </p:blipFill>
        <p:spPr>
          <a:xfrm>
            <a:off x="5410200" y="3886200"/>
            <a:ext cx="3105150" cy="2415117"/>
          </a:xfrm>
          <a:prstGeom prst="rect">
            <a:avLst/>
          </a:prstGeom>
        </p:spPr>
      </p:pic>
      <p:pic>
        <p:nvPicPr>
          <p:cNvPr id="9" name="Picture 8"/>
          <p:cNvPicPr>
            <a:picLocks noChangeAspect="1"/>
          </p:cNvPicPr>
          <p:nvPr/>
        </p:nvPicPr>
        <p:blipFill>
          <a:blip r:embed="rId4"/>
          <a:stretch>
            <a:fillRect/>
          </a:stretch>
        </p:blipFill>
        <p:spPr>
          <a:xfrm>
            <a:off x="487018" y="4267200"/>
            <a:ext cx="4937696" cy="1243636"/>
          </a:xfrm>
          <a:prstGeom prst="rect">
            <a:avLst/>
          </a:prstGeom>
        </p:spPr>
      </p:pic>
    </p:spTree>
    <p:extLst>
      <p:ext uri="{BB962C8B-B14F-4D97-AF65-F5344CB8AC3E}">
        <p14:creationId xmlns:p14="http://schemas.microsoft.com/office/powerpoint/2010/main" val="3576125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FA369-16CB-4922-8A59-B88C40494752}"/>
              </a:ext>
            </a:extLst>
          </p:cNvPr>
          <p:cNvSpPr>
            <a:spLocks noGrp="1"/>
          </p:cNvSpPr>
          <p:nvPr>
            <p:ph idx="1"/>
          </p:nvPr>
        </p:nvSpPr>
        <p:spPr>
          <a:xfrm>
            <a:off x="457200" y="1752600"/>
            <a:ext cx="8229600" cy="4525963"/>
          </a:xfrm>
        </p:spPr>
        <p:txBody>
          <a:bodyPr/>
          <a:lstStyle/>
          <a:p>
            <a:r>
              <a:rPr lang="en-US" dirty="0"/>
              <a:t>Taking about PLL, Fundamentals and Phase noise.</a:t>
            </a:r>
          </a:p>
          <a:p>
            <a:r>
              <a:rPr lang="en-US" dirty="0"/>
              <a:t>PLL Systems at the lab</a:t>
            </a:r>
          </a:p>
          <a:p>
            <a:r>
              <a:rPr lang="en-US" dirty="0"/>
              <a:t>Using DDS Systems and the errors involved</a:t>
            </a:r>
          </a:p>
          <a:p>
            <a:r>
              <a:rPr lang="en-US" dirty="0"/>
              <a:t>PLL or DDS application Dependent.</a:t>
            </a:r>
          </a:p>
          <a:p>
            <a:endParaRPr lang="en-US" dirty="0"/>
          </a:p>
        </p:txBody>
      </p:sp>
      <p:sp>
        <p:nvSpPr>
          <p:cNvPr id="3" name="Title 2">
            <a:extLst>
              <a:ext uri="{FF2B5EF4-FFF2-40B4-BE49-F238E27FC236}">
                <a16:creationId xmlns:a16="http://schemas.microsoft.com/office/drawing/2014/main" id="{33372196-EC92-4CBD-96DD-1F63B5B4BE33}"/>
              </a:ext>
            </a:extLst>
          </p:cNvPr>
          <p:cNvSpPr>
            <a:spLocks noGrp="1"/>
          </p:cNvSpPr>
          <p:nvPr>
            <p:ph type="title"/>
          </p:nvPr>
        </p:nvSpPr>
        <p:spPr/>
        <p:txBody>
          <a:bodyPr>
            <a:normAutofit fontScale="90000"/>
          </a:bodyPr>
          <a:lstStyle/>
          <a:p>
            <a:r>
              <a:rPr lang="en-US" dirty="0"/>
              <a:t>Conclusions</a:t>
            </a:r>
            <a:br>
              <a:rPr lang="en-US" dirty="0"/>
            </a:br>
            <a:endParaRPr lang="he-IL" dirty="0"/>
          </a:p>
        </p:txBody>
      </p:sp>
    </p:spTree>
    <p:extLst>
      <p:ext uri="{BB962C8B-B14F-4D97-AF65-F5344CB8AC3E}">
        <p14:creationId xmlns:p14="http://schemas.microsoft.com/office/powerpoint/2010/main" val="3810120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95600" y="2819400"/>
            <a:ext cx="8229600" cy="1143000"/>
          </a:xfrm>
        </p:spPr>
        <p:txBody>
          <a:bodyPr>
            <a:normAutofit fontScale="90000"/>
          </a:bodyPr>
          <a:lstStyle/>
          <a:p>
            <a:r>
              <a:rPr lang="en-US" dirty="0"/>
              <a:t>Thank You</a:t>
            </a:r>
            <a:br>
              <a:rPr lang="en-US" dirty="0"/>
            </a:br>
            <a:endParaRPr lang="en-US" dirty="0"/>
          </a:p>
        </p:txBody>
      </p:sp>
    </p:spTree>
    <p:extLst>
      <p:ext uri="{BB962C8B-B14F-4D97-AF65-F5344CB8AC3E}">
        <p14:creationId xmlns:p14="http://schemas.microsoft.com/office/powerpoint/2010/main" val="3719690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marL="109728" indent="0">
                  <a:buNone/>
                </a:pPr>
                <a:endParaRPr lang="en-US" b="0" i="1" dirty="0">
                  <a:latin typeface="Cambria Math" panose="02040503050406030204" pitchFamily="18" charset="0"/>
                </a:endParaRPr>
              </a:p>
              <a:p>
                <a:pPr marL="109728" indent="0">
                  <a:buNone/>
                </a:pPr>
                <a:endParaRPr lang="en-US" b="0" i="1" dirty="0">
                  <a:latin typeface="Cambria Math" panose="02040503050406030204" pitchFamily="18" charset="0"/>
                </a:endParaRPr>
              </a:p>
              <a:p>
                <a:pPr marL="109728"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ad>
                        <m:radPr>
                          <m:degHide m:val="on"/>
                          <m:ctrlPr>
                            <a:rPr lang="en-US" sz="2800" i="1">
                              <a:latin typeface="Cambria Math" panose="02040503050406030204" pitchFamily="18" charset="0"/>
                            </a:rPr>
                          </m:ctrlPr>
                        </m:radPr>
                        <m:deg/>
                        <m:e>
                          <m:d>
                            <m:dPr>
                              <m:ctrlPr>
                                <a:rPr lang="en-US" sz="2800" i="1">
                                  <a:latin typeface="Cambria Math" panose="02040503050406030204" pitchFamily="18" charset="0"/>
                                </a:rPr>
                              </m:ctrlPr>
                            </m:dPr>
                            <m:e>
                              <m:r>
                                <a:rPr lang="en-US" sz="2800" i="1">
                                  <a:latin typeface="Cambria Math" panose="02040503050406030204" pitchFamily="18" charset="0"/>
                                </a:rPr>
                                <m:t>2</m:t>
                              </m:r>
                              <m:r>
                                <a:rPr lang="en-US" sz="2800" i="1">
                                  <a:latin typeface="Cambria Math" panose="02040503050406030204" pitchFamily="18" charset="0"/>
                                </a:rPr>
                                <m:t>𝐶</m:t>
                              </m:r>
                            </m:e>
                          </m:d>
                        </m:e>
                      </m:ra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𝑤𝑡</m:t>
                              </m:r>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func>
                    </m:oMath>
                  </m:oMathPara>
                </a14:m>
                <a:endParaRPr lang="en-US" b="0" dirty="0"/>
              </a:p>
              <a:p>
                <a:pPr marL="109728" indent="0">
                  <a:buNone/>
                </a:pPr>
                <a:endParaRPr lang="en-US" dirty="0"/>
              </a:p>
              <a:p>
                <a:pPr marL="109728"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𝜃</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𝜃</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𝑝𝑡</m:t>
                              </m:r>
                            </m:e>
                          </m:d>
                        </m:e>
                      </m:func>
                    </m:oMath>
                  </m:oMathPara>
                </a14:m>
                <a:endParaRPr lang="en-US" b="0" dirty="0"/>
              </a:p>
              <a:p>
                <a:pPr marL="109728" indent="0">
                  <a:buNone/>
                </a:pPr>
                <a:endParaRPr lang="en-US" dirty="0"/>
              </a:p>
              <a:p>
                <a:pPr marL="109728" indent="0">
                  <a:buNone/>
                </a:pPr>
                <a:r>
                  <a:rPr lang="en-US" dirty="0"/>
                  <a:t>We reach:</a:t>
                </a:r>
              </a:p>
              <a:p>
                <a:pPr marL="109728" indent="0">
                  <a:buNone/>
                </a:pPr>
                <a:endParaRPr lang="en-US" dirty="0"/>
              </a:p>
              <a:p>
                <a:pPr marL="109728"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a:rPr lang="en-US" sz="2400" i="1">
                                  <a:latin typeface="Cambria Math" panose="02040503050406030204" pitchFamily="18" charset="0"/>
                                </a:rPr>
                                <m:t>2</m:t>
                              </m:r>
                              <m:r>
                                <a:rPr lang="en-US" sz="2400" i="1">
                                  <a:latin typeface="Cambria Math" panose="02040503050406030204" pitchFamily="18" charset="0"/>
                                </a:rPr>
                                <m:t>𝐶</m:t>
                              </m:r>
                            </m:e>
                          </m:d>
                        </m:e>
                      </m:rad>
                      <m:func>
                        <m:funcPr>
                          <m:ctrlPr>
                            <a:rPr lang="en-US" sz="2400" i="1">
                              <a:latin typeface="Cambria Math" panose="02040503050406030204" pitchFamily="18" charset="0"/>
                            </a:rPr>
                          </m:ctrlPr>
                        </m:funcPr>
                        <m:fName>
                          <m:r>
                            <a:rPr lang="en-US" sz="2400" b="0" i="1" smtClean="0">
                              <a:latin typeface="Cambria Math" panose="02040503050406030204" pitchFamily="18" charset="0"/>
                            </a:rPr>
                            <m:t>[</m:t>
                          </m:r>
                          <m:r>
                            <m:rPr>
                              <m:sty m:val="p"/>
                            </m:rPr>
                            <a:rPr lang="en-US" sz="2400">
                              <a:latin typeface="Cambria Math" panose="02040503050406030204" pitchFamily="18" charset="0"/>
                            </a:rPr>
                            <m:t>sin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𝑤𝑡</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𝜃</m:t>
                              </m:r>
                            </m:num>
                            <m:den>
                              <m:r>
                                <a:rPr lang="en-US" sz="2400" b="0" i="1" smtClean="0">
                                  <a:latin typeface="Cambria Math" panose="02040503050406030204" pitchFamily="18" charset="0"/>
                                </a:rPr>
                                <m:t>2</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𝑝</m:t>
                                  </m:r>
                                </m:e>
                              </m:d>
                            </m:e>
                          </m:func>
                          <m:r>
                            <a:rPr lang="en-US" sz="2400" b="0" i="1" smtClean="0">
                              <a:latin typeface="Cambria Math" panose="02040503050406030204" pitchFamily="18" charset="0"/>
                            </a:rPr>
                            <m:t>𝑡</m:t>
                          </m:r>
                          <m:r>
                            <a:rPr lang="en-US" sz="2400" b="0" i="1" smtClean="0">
                              <a:latin typeface="Cambria Math" panose="02040503050406030204" pitchFamily="18" charset="0"/>
                            </a:rPr>
                            <m:t>−</m:t>
                          </m:r>
                        </m:e>
                      </m:func>
                      <m:f>
                        <m:fPr>
                          <m:ctrlPr>
                            <a:rPr lang="en-US" sz="2400" i="1">
                              <a:latin typeface="Cambria Math" panose="02040503050406030204" pitchFamily="18" charset="0"/>
                            </a:rPr>
                          </m:ctrlPr>
                        </m:fPr>
                        <m:num>
                          <m:r>
                            <a:rPr lang="en-US" sz="2400" i="1">
                              <a:latin typeface="Cambria Math" panose="02040503050406030204" pitchFamily="18" charset="0"/>
                            </a:rPr>
                            <m:t>𝜃</m:t>
                          </m:r>
                        </m:num>
                        <m:den>
                          <m:r>
                            <a:rPr lang="en-US" sz="2400" i="1">
                              <a:latin typeface="Cambria Math" panose="02040503050406030204" pitchFamily="18" charset="0"/>
                            </a:rPr>
                            <m:t>2</m:t>
                          </m:r>
                        </m:den>
                      </m:f>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sin</m:t>
                          </m:r>
                        </m:fName>
                        <m:e>
                          <m:d>
                            <m:dPr>
                              <m:ctrlPr>
                                <a:rPr lang="en-US" sz="2400" i="1">
                                  <a:latin typeface="Cambria Math" panose="02040503050406030204" pitchFamily="18" charset="0"/>
                                </a:rPr>
                              </m:ctrlPr>
                            </m:dPr>
                            <m:e>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𝑝</m:t>
                              </m:r>
                            </m:e>
                          </m:d>
                        </m:e>
                      </m:func>
                      <m:r>
                        <a:rPr lang="en-US" sz="2400" i="1">
                          <a:latin typeface="Cambria Math" panose="02040503050406030204" pitchFamily="18" charset="0"/>
                        </a:rPr>
                        <m:t>𝑡</m:t>
                      </m:r>
                    </m:oMath>
                  </m:oMathPara>
                </a14:m>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74"/>
                </a:stretch>
              </a:blipFill>
            </p:spPr>
            <p:txBody>
              <a:bodyPr/>
              <a:lstStyle/>
              <a:p>
                <a:r>
                  <a:rPr lang="en-US">
                    <a:noFill/>
                  </a:rPr>
                  <a:t> </a:t>
                </a:r>
              </a:p>
            </p:txBody>
          </p:sp>
        </mc:Fallback>
      </mc:AlternateContent>
      <p:sp>
        <p:nvSpPr>
          <p:cNvPr id="3" name="Title 2"/>
          <p:cNvSpPr>
            <a:spLocks noGrp="1"/>
          </p:cNvSpPr>
          <p:nvPr>
            <p:ph type="title"/>
          </p:nvPr>
        </p:nvSpPr>
        <p:spPr/>
        <p:txBody>
          <a:bodyPr>
            <a:normAutofit/>
          </a:bodyPr>
          <a:lstStyle/>
          <a:p>
            <a:r>
              <a:rPr lang="en-US" dirty="0"/>
              <a:t>Phase Modulation Signal</a:t>
            </a:r>
          </a:p>
        </p:txBody>
      </p:sp>
    </p:spTree>
    <p:extLst>
      <p:ext uri="{BB962C8B-B14F-4D97-AF65-F5344CB8AC3E}">
        <p14:creationId xmlns:p14="http://schemas.microsoft.com/office/powerpoint/2010/main" val="602755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70000" lnSpcReduction="20000"/>
              </a:bodyPr>
              <a:lstStyle/>
              <a:p>
                <a:r>
                  <a:rPr lang="en-US" dirty="0"/>
                  <a:t>Assume a clean carrier has a sinusoidal phase jitter with a peak deviation of </a:t>
                </a:r>
                <a14:m>
                  <m:oMath xmlns:m="http://schemas.openxmlformats.org/officeDocument/2006/math">
                    <m:r>
                      <a:rPr lang="en-US" b="0" i="1" smtClean="0">
                        <a:latin typeface="Cambria Math" panose="02040503050406030204" pitchFamily="18" charset="0"/>
                      </a:rPr>
                      <m:t>𝜃</m:t>
                    </m:r>
                  </m:oMath>
                </a14:m>
                <a:r>
                  <a:rPr lang="en-US" b="0" dirty="0"/>
                  <a:t> radians at a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r>
                      <a:rPr lang="en-US" b="0" i="0" smtClean="0">
                        <a:latin typeface="Cambria Math" panose="02040503050406030204" pitchFamily="18" charset="0"/>
                      </a:rPr>
                      <m:t>.</m:t>
                    </m:r>
                  </m:oMath>
                </a14:m>
                <a:r>
                  <a:rPr lang="en-US" b="0" dirty="0"/>
                  <a:t> </a:t>
                </a:r>
              </a:p>
              <a:p>
                <a:r>
                  <a:rPr lang="en-US" dirty="0"/>
                  <a:t>The peak amplitude of each resultant sideband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r>
                  <a:rPr lang="en-US" dirty="0"/>
                  <a:t> is:</a:t>
                </a:r>
              </a:p>
              <a:p>
                <a:endParaRPr lang="en-US" dirty="0"/>
              </a:p>
              <a:p>
                <a:pPr marL="109728"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ad>
                        <m:radPr>
                          <m:degHide m:val="on"/>
                          <m:ctrlPr>
                            <a:rPr lang="en-US" sz="2800" i="1">
                              <a:latin typeface="Cambria Math" panose="02040503050406030204" pitchFamily="18" charset="0"/>
                            </a:rPr>
                          </m:ctrlPr>
                        </m:radPr>
                        <m:deg/>
                        <m:e>
                          <m:d>
                            <m:dPr>
                              <m:ctrlPr>
                                <a:rPr lang="en-US" sz="2800" i="1">
                                  <a:latin typeface="Cambria Math" panose="02040503050406030204" pitchFamily="18" charset="0"/>
                                </a:rPr>
                              </m:ctrlPr>
                            </m:dPr>
                            <m:e>
                              <m:r>
                                <a:rPr lang="en-US" sz="2800" i="1">
                                  <a:latin typeface="Cambria Math" panose="02040503050406030204" pitchFamily="18" charset="0"/>
                                </a:rPr>
                                <m:t>2</m:t>
                              </m:r>
                              <m:r>
                                <a:rPr lang="en-US" sz="2800" i="1">
                                  <a:latin typeface="Cambria Math" panose="02040503050406030204" pitchFamily="18" charset="0"/>
                                </a:rPr>
                                <m:t>𝐶</m:t>
                              </m:r>
                            </m:e>
                          </m:d>
                        </m:e>
                      </m:rad>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d>
                    </m:oMath>
                  </m:oMathPara>
                </a14:m>
                <a:endParaRPr lang="en-US" b="0" dirty="0"/>
              </a:p>
              <a:p>
                <a:pPr marL="109728" indent="0">
                  <a:buNone/>
                </a:pPr>
                <a:endParaRPr lang="en-US" dirty="0"/>
              </a:p>
              <a:p>
                <a:pPr algn="just"/>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𝑟𝑚𝑠</m:t>
                        </m:r>
                      </m:sub>
                    </m:sSub>
                    <m:r>
                      <a:rPr lang="en-US" i="1">
                        <a:latin typeface="Cambria Math" panose="02040503050406030204" pitchFamily="18" charset="0"/>
                      </a:rPr>
                      <m:t>=</m:t>
                    </m:r>
                    <m:rad>
                      <m:radPr>
                        <m:degHide m:val="on"/>
                        <m:ctrlPr>
                          <a:rPr lang="en-US" sz="2800" i="1">
                            <a:latin typeface="Cambria Math" panose="02040503050406030204" pitchFamily="18" charset="0"/>
                          </a:rPr>
                        </m:ctrlPr>
                      </m:radPr>
                      <m:deg/>
                      <m:e>
                        <m:d>
                          <m:dPr>
                            <m:ctrlPr>
                              <a:rPr lang="en-US" sz="2800" i="1">
                                <a:latin typeface="Cambria Math" panose="02040503050406030204" pitchFamily="18" charset="0"/>
                              </a:rPr>
                            </m:ctrlPr>
                          </m:dPr>
                          <m:e>
                            <m:r>
                              <a:rPr lang="en-US" sz="2800" i="1">
                                <a:latin typeface="Cambria Math" panose="02040503050406030204" pitchFamily="18" charset="0"/>
                              </a:rPr>
                              <m:t>2</m:t>
                            </m:r>
                            <m:r>
                              <a:rPr lang="en-US" sz="2800" i="1">
                                <a:latin typeface="Cambria Math" panose="02040503050406030204" pitchFamily="18" charset="0"/>
                              </a:rPr>
                              <m:t>𝐶</m:t>
                            </m:r>
                          </m:e>
                        </m:d>
                      </m:e>
                    </m:rad>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𝜃</m:t>
                            </m:r>
                          </m:num>
                          <m:den>
                            <m:r>
                              <a:rPr lang="en-US" i="1">
                                <a:latin typeface="Cambria Math" panose="02040503050406030204" pitchFamily="18" charset="0"/>
                              </a:rPr>
                              <m:t>2</m:t>
                            </m:r>
                          </m:den>
                        </m:f>
                      </m:e>
                    </m:d>
                  </m:oMath>
                </a14:m>
                <a:endParaRPr lang="en-US" b="0" dirty="0"/>
              </a:p>
              <a:p>
                <a:pPr algn="just"/>
                <a:r>
                  <a:rPr lang="en-US" dirty="0"/>
                  <a:t>                                </a:t>
                </a:r>
              </a:p>
              <a:p>
                <a:pPr algn="ct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b="0" i="1" smtClean="0">
                        <a:latin typeface="Cambria Math" panose="02040503050406030204" pitchFamily="18" charset="0"/>
                      </a:rPr>
                      <m:t>2</m:t>
                    </m:r>
                    <m:f>
                      <m:fPr>
                        <m:ctrlPr>
                          <a:rPr lang="en-US" sz="2800" b="0" i="1" smtClean="0">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𝑟𝑚𝑠</m:t>
                            </m:r>
                          </m:sub>
                        </m:sSub>
                      </m:num>
                      <m:den>
                        <m:rad>
                          <m:radPr>
                            <m:degHide m:val="on"/>
                            <m:ctrlPr>
                              <a:rPr lang="en-US" sz="2800" i="1">
                                <a:latin typeface="Cambria Math" panose="02040503050406030204" pitchFamily="18" charset="0"/>
                              </a:rPr>
                            </m:ctrlPr>
                          </m:radPr>
                          <m:deg/>
                          <m:e>
                            <m:d>
                              <m:dPr>
                                <m:ctrlPr>
                                  <a:rPr lang="en-US" sz="2800" i="1">
                                    <a:latin typeface="Cambria Math" panose="02040503050406030204" pitchFamily="18" charset="0"/>
                                  </a:rPr>
                                </m:ctrlPr>
                              </m:dPr>
                              <m:e>
                                <m:r>
                                  <a:rPr lang="en-US" sz="2800" i="1">
                                    <a:latin typeface="Cambria Math" panose="02040503050406030204" pitchFamily="18" charset="0"/>
                                  </a:rPr>
                                  <m:t>2</m:t>
                                </m:r>
                                <m:r>
                                  <a:rPr lang="en-US" sz="2800" i="1">
                                    <a:latin typeface="Cambria Math" panose="02040503050406030204" pitchFamily="18" charset="0"/>
                                  </a:rPr>
                                  <m:t>𝐶</m:t>
                                </m:r>
                              </m:e>
                            </m:d>
                          </m:e>
                        </m:rad>
                      </m:den>
                    </m:f>
                  </m:oMath>
                </a14:m>
                <a:endParaRPr lang="en-US" sz="2800" b="0" dirty="0"/>
              </a:p>
              <a:p>
                <a:pPr algn="ctr"/>
                <a:endParaRPr lang="en-US" dirty="0"/>
              </a:p>
              <a:p>
                <a:pPr algn="just"/>
                <a:r>
                  <a:rPr lang="en-US" b="0" dirty="0"/>
                  <a:t>                          C is the carrier power</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t="-1617"/>
                </a:stretch>
              </a:blipFill>
            </p:spPr>
            <p:txBody>
              <a:bodyPr/>
              <a:lstStyle/>
              <a:p>
                <a:r>
                  <a:rPr lang="en-US">
                    <a:noFill/>
                  </a:rPr>
                  <a:t> </a:t>
                </a:r>
              </a:p>
            </p:txBody>
          </p:sp>
        </mc:Fallback>
      </mc:AlternateContent>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73467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880872"/>
          </a:xfrm>
        </p:spPr>
        <p:txBody>
          <a:bodyPr>
            <a:normAutofit fontScale="62500" lnSpcReduction="20000"/>
          </a:bodyPr>
          <a:lstStyle/>
          <a:p>
            <a:r>
              <a:rPr lang="en-US" dirty="0"/>
              <a:t>In this diagram we see a LPF is </a:t>
            </a:r>
            <a:r>
              <a:rPr lang="en-US" dirty="0" err="1"/>
              <a:t>insereted</a:t>
            </a:r>
            <a:r>
              <a:rPr lang="en-US" dirty="0"/>
              <a:t> </a:t>
            </a:r>
          </a:p>
          <a:p>
            <a:r>
              <a:rPr lang="en-US" dirty="0"/>
              <a:t>1)To reduce un wanted </a:t>
            </a:r>
            <a:r>
              <a:rPr lang="en-US" dirty="0" err="1"/>
              <a:t>frequencys</a:t>
            </a:r>
            <a:endParaRPr lang="en-US" dirty="0"/>
          </a:p>
          <a:p>
            <a:r>
              <a:rPr lang="en-US" dirty="0"/>
              <a:t>2) To make better PLL Response.</a:t>
            </a:r>
          </a:p>
        </p:txBody>
      </p:sp>
      <p:sp>
        <p:nvSpPr>
          <p:cNvPr id="3" name="Title 2"/>
          <p:cNvSpPr>
            <a:spLocks noGrp="1"/>
          </p:cNvSpPr>
          <p:nvPr>
            <p:ph type="title"/>
          </p:nvPr>
        </p:nvSpPr>
        <p:spPr/>
        <p:txBody>
          <a:bodyPr/>
          <a:lstStyle/>
          <a:p>
            <a:r>
              <a:rPr lang="en-US" dirty="0"/>
              <a:t>Loop with LPF</a:t>
            </a:r>
          </a:p>
        </p:txBody>
      </p:sp>
      <p:sp>
        <p:nvSpPr>
          <p:cNvPr id="4" name="Rectangle 3"/>
          <p:cNvSpPr/>
          <p:nvPr/>
        </p:nvSpPr>
        <p:spPr>
          <a:xfrm>
            <a:off x="2162345" y="2771268"/>
            <a:ext cx="25146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5" name="Straight Arrow Connector 4"/>
          <p:cNvCxnSpPr>
            <a:stCxn id="4" idx="3"/>
          </p:cNvCxnSpPr>
          <p:nvPr/>
        </p:nvCxnSpPr>
        <p:spPr>
          <a:xfrm>
            <a:off x="4676945" y="3380868"/>
            <a:ext cx="4861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685969" y="2999868"/>
            <a:ext cx="14382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85969" y="3609468"/>
            <a:ext cx="14382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48815" y="3028443"/>
            <a:ext cx="1141659" cy="646331"/>
          </a:xfrm>
          <a:prstGeom prst="rect">
            <a:avLst/>
          </a:prstGeom>
          <a:noFill/>
        </p:spPr>
        <p:txBody>
          <a:bodyPr wrap="none" rtlCol="0">
            <a:spAutoFit/>
          </a:bodyPr>
          <a:lstStyle/>
          <a:p>
            <a:pPr algn="ctr"/>
            <a:r>
              <a:rPr lang="en-US" dirty="0"/>
              <a:t>Phase </a:t>
            </a:r>
          </a:p>
          <a:p>
            <a:pPr algn="ctr"/>
            <a:r>
              <a:rPr lang="en-US" dirty="0"/>
              <a:t>Detector</a:t>
            </a:r>
          </a:p>
        </p:txBody>
      </p:sp>
      <p:sp>
        <p:nvSpPr>
          <p:cNvPr id="9" name="TextBox 8"/>
          <p:cNvSpPr txBox="1"/>
          <p:nvPr/>
        </p:nvSpPr>
        <p:spPr>
          <a:xfrm>
            <a:off x="578170" y="2659111"/>
            <a:ext cx="579005" cy="646331"/>
          </a:xfrm>
          <a:prstGeom prst="rect">
            <a:avLst/>
          </a:prstGeom>
          <a:noFill/>
        </p:spPr>
        <p:txBody>
          <a:bodyPr wrap="none" rtlCol="0">
            <a:spAutoFit/>
          </a:bodyPr>
          <a:lstStyle/>
          <a:p>
            <a:r>
              <a:rPr lang="en-US" dirty="0"/>
              <a:t>REF</a:t>
            </a:r>
          </a:p>
          <a:p>
            <a:endParaRPr lang="en-US" dirty="0"/>
          </a:p>
        </p:txBody>
      </p:sp>
      <p:sp>
        <p:nvSpPr>
          <p:cNvPr id="10" name="TextBox 9"/>
          <p:cNvSpPr txBox="1"/>
          <p:nvPr/>
        </p:nvSpPr>
        <p:spPr>
          <a:xfrm>
            <a:off x="559120" y="3240136"/>
            <a:ext cx="675185" cy="369332"/>
          </a:xfrm>
          <a:prstGeom prst="rect">
            <a:avLst/>
          </a:prstGeom>
          <a:noFill/>
        </p:spPr>
        <p:txBody>
          <a:bodyPr wrap="none" rtlCol="0">
            <a:spAutoFit/>
          </a:bodyPr>
          <a:lstStyle/>
          <a:p>
            <a:r>
              <a:rPr lang="en-US" dirty="0"/>
              <a:t>VCO</a:t>
            </a:r>
          </a:p>
        </p:txBody>
      </p:sp>
      <p:sp>
        <p:nvSpPr>
          <p:cNvPr id="12" name="Rectangle 11"/>
          <p:cNvSpPr/>
          <p:nvPr/>
        </p:nvSpPr>
        <p:spPr>
          <a:xfrm>
            <a:off x="4463180" y="4860578"/>
            <a:ext cx="1676400"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err="1"/>
              <a:t>vco</a:t>
            </a:r>
            <a:endParaRPr lang="en-US" sz="2800" dirty="0"/>
          </a:p>
        </p:txBody>
      </p:sp>
      <p:cxnSp>
        <p:nvCxnSpPr>
          <p:cNvPr id="13" name="Straight Arrow Connector 12"/>
          <p:cNvCxnSpPr/>
          <p:nvPr/>
        </p:nvCxnSpPr>
        <p:spPr>
          <a:xfrm>
            <a:off x="7715816" y="3351608"/>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7811530" y="2866606"/>
                <a:ext cx="9131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a:rPr>
                            <m:t>𝑉</m:t>
                          </m:r>
                        </m:e>
                        <m:sub>
                          <m:r>
                            <a:rPr lang="en-US" b="0" i="1" smtClean="0">
                              <a:solidFill>
                                <a:prstClr val="black"/>
                              </a:solidFill>
                              <a:latin typeface="Cambria Math"/>
                            </a:rPr>
                            <m:t>𝑐𝑜𝑛𝑡𝑜𝑙</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7811530" y="2866606"/>
                <a:ext cx="913134" cy="369332"/>
              </a:xfrm>
              <a:prstGeom prst="rect">
                <a:avLst/>
              </a:prstGeom>
              <a:blipFill rotWithShape="1">
                <a:blip r:embed="rId4"/>
                <a:stretch>
                  <a:fillRect/>
                </a:stretch>
              </a:blipFill>
            </p:spPr>
            <p:txBody>
              <a:bodyPr/>
              <a:lstStyle/>
              <a:p>
                <a:r>
                  <a:rPr lang="en-US">
                    <a:noFill/>
                  </a:rPr>
                  <a:t> </a:t>
                </a:r>
              </a:p>
            </p:txBody>
          </p:sp>
        </mc:Fallback>
      </mc:AlternateContent>
      <p:cxnSp>
        <p:nvCxnSpPr>
          <p:cNvPr id="16" name="Straight Connector 15"/>
          <p:cNvCxnSpPr/>
          <p:nvPr/>
        </p:nvCxnSpPr>
        <p:spPr>
          <a:xfrm>
            <a:off x="8145471" y="3351608"/>
            <a:ext cx="0" cy="1772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85969" y="3609468"/>
            <a:ext cx="0" cy="154415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201216" y="2815202"/>
            <a:ext cx="25146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extBox 21"/>
          <p:cNvSpPr txBox="1"/>
          <p:nvPr/>
        </p:nvSpPr>
        <p:spPr>
          <a:xfrm>
            <a:off x="5410200" y="3249661"/>
            <a:ext cx="1906292" cy="369332"/>
          </a:xfrm>
          <a:prstGeom prst="rect">
            <a:avLst/>
          </a:prstGeom>
          <a:noFill/>
        </p:spPr>
        <p:txBody>
          <a:bodyPr wrap="none" rtlCol="0">
            <a:spAutoFit/>
          </a:bodyPr>
          <a:lstStyle/>
          <a:p>
            <a:pPr algn="ctr"/>
            <a:r>
              <a:rPr lang="en-US" dirty="0"/>
              <a:t> Low Pass Filter</a:t>
            </a:r>
          </a:p>
        </p:txBody>
      </p:sp>
      <p:sp>
        <p:nvSpPr>
          <p:cNvPr id="24" name="TextBox 23"/>
          <p:cNvSpPr txBox="1"/>
          <p:nvPr/>
        </p:nvSpPr>
        <p:spPr>
          <a:xfrm>
            <a:off x="4110359" y="5726668"/>
            <a:ext cx="705642" cy="369332"/>
          </a:xfrm>
          <a:prstGeom prst="rect">
            <a:avLst/>
          </a:prstGeom>
          <a:noFill/>
        </p:spPr>
        <p:txBody>
          <a:bodyPr wrap="none" rtlCol="0">
            <a:spAutoFit/>
          </a:bodyPr>
          <a:lstStyle/>
          <a:p>
            <a:r>
              <a:rPr lang="en-US" dirty="0" err="1"/>
              <a:t>Vout</a:t>
            </a:r>
            <a:endParaRPr lang="en-US" dirty="0"/>
          </a:p>
        </p:txBody>
      </p:sp>
      <p:cxnSp>
        <p:nvCxnSpPr>
          <p:cNvPr id="32" name="Straight Arrow Connector 31"/>
          <p:cNvCxnSpPr/>
          <p:nvPr/>
        </p:nvCxnSpPr>
        <p:spPr>
          <a:xfrm flipH="1" flipV="1">
            <a:off x="6139581" y="5150014"/>
            <a:ext cx="2023344" cy="30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5969" y="5188029"/>
            <a:ext cx="3777211" cy="15449"/>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743245" y="4845129"/>
            <a:ext cx="1676400"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N</a:t>
            </a:r>
          </a:p>
        </p:txBody>
      </p:sp>
      <p:cxnSp>
        <p:nvCxnSpPr>
          <p:cNvPr id="14" name="Straight Connector 13"/>
          <p:cNvCxnSpPr/>
          <p:nvPr/>
        </p:nvCxnSpPr>
        <p:spPr>
          <a:xfrm>
            <a:off x="3886200" y="5195753"/>
            <a:ext cx="0" cy="900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86200" y="6096000"/>
            <a:ext cx="8513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17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880872"/>
          </a:xfrm>
        </p:spPr>
        <p:txBody>
          <a:bodyPr>
            <a:normAutofit lnSpcReduction="10000"/>
          </a:bodyPr>
          <a:lstStyle/>
          <a:p>
            <a:r>
              <a:rPr lang="en-US" dirty="0"/>
              <a:t>So the Phase Detector compare the Phase between the signals</a:t>
            </a:r>
          </a:p>
        </p:txBody>
      </p:sp>
      <p:sp>
        <p:nvSpPr>
          <p:cNvPr id="3" name="Title 2"/>
          <p:cNvSpPr>
            <a:spLocks noGrp="1"/>
          </p:cNvSpPr>
          <p:nvPr>
            <p:ph type="title"/>
          </p:nvPr>
        </p:nvSpPr>
        <p:spPr>
          <a:xfrm>
            <a:off x="457200" y="-9525"/>
            <a:ext cx="8229600" cy="1143000"/>
          </a:xfrm>
        </p:spPr>
        <p:txBody>
          <a:bodyPr>
            <a:normAutofit fontScale="90000"/>
          </a:bodyPr>
          <a:lstStyle/>
          <a:p>
            <a:br>
              <a:rPr lang="en-US" dirty="0"/>
            </a:br>
            <a:r>
              <a:rPr lang="en-US" dirty="0"/>
              <a:t>Phase Detector</a:t>
            </a:r>
            <a:br>
              <a:rPr lang="en-US" dirty="0"/>
            </a:br>
            <a:endParaRPr lang="en-US" dirty="0"/>
          </a:p>
        </p:txBody>
      </p:sp>
      <p:sp>
        <p:nvSpPr>
          <p:cNvPr id="26" name="Rectangle 25"/>
          <p:cNvSpPr/>
          <p:nvPr/>
        </p:nvSpPr>
        <p:spPr>
          <a:xfrm>
            <a:off x="3427355" y="2057580"/>
            <a:ext cx="25146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7" name="Straight Arrow Connector 26"/>
          <p:cNvCxnSpPr/>
          <p:nvPr/>
        </p:nvCxnSpPr>
        <p:spPr>
          <a:xfrm>
            <a:off x="1950979" y="2286180"/>
            <a:ext cx="14382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950979" y="2895780"/>
            <a:ext cx="14382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569075" y="2308717"/>
            <a:ext cx="1141659" cy="646331"/>
          </a:xfrm>
          <a:prstGeom prst="rect">
            <a:avLst/>
          </a:prstGeom>
          <a:noFill/>
        </p:spPr>
        <p:txBody>
          <a:bodyPr wrap="none" rtlCol="0">
            <a:spAutoFit/>
          </a:bodyPr>
          <a:lstStyle/>
          <a:p>
            <a:pPr algn="ctr"/>
            <a:r>
              <a:rPr lang="en-US" dirty="0"/>
              <a:t>Phase </a:t>
            </a:r>
          </a:p>
          <a:p>
            <a:pPr algn="ctr"/>
            <a:r>
              <a:rPr lang="en-US" dirty="0"/>
              <a:t>Detector</a:t>
            </a:r>
          </a:p>
        </p:txBody>
      </p:sp>
      <p:sp>
        <p:nvSpPr>
          <p:cNvPr id="30" name="TextBox 29"/>
          <p:cNvSpPr txBox="1"/>
          <p:nvPr/>
        </p:nvSpPr>
        <p:spPr>
          <a:xfrm>
            <a:off x="1843180" y="1945423"/>
            <a:ext cx="579005" cy="646331"/>
          </a:xfrm>
          <a:prstGeom prst="rect">
            <a:avLst/>
          </a:prstGeom>
          <a:noFill/>
        </p:spPr>
        <p:txBody>
          <a:bodyPr wrap="none" rtlCol="0">
            <a:spAutoFit/>
          </a:bodyPr>
          <a:lstStyle/>
          <a:p>
            <a:r>
              <a:rPr lang="en-US" dirty="0"/>
              <a:t>REF</a:t>
            </a:r>
          </a:p>
          <a:p>
            <a:endParaRPr lang="en-US" dirty="0"/>
          </a:p>
        </p:txBody>
      </p:sp>
      <p:sp>
        <p:nvSpPr>
          <p:cNvPr id="31" name="TextBox 30"/>
          <p:cNvSpPr txBox="1"/>
          <p:nvPr/>
        </p:nvSpPr>
        <p:spPr>
          <a:xfrm>
            <a:off x="1824130" y="2526448"/>
            <a:ext cx="675185" cy="369332"/>
          </a:xfrm>
          <a:prstGeom prst="rect">
            <a:avLst/>
          </a:prstGeom>
          <a:noFill/>
        </p:spPr>
        <p:txBody>
          <a:bodyPr wrap="none" rtlCol="0">
            <a:spAutoFit/>
          </a:bodyPr>
          <a:lstStyle/>
          <a:p>
            <a:r>
              <a:rPr lang="en-US" dirty="0"/>
              <a:t>VCO</a:t>
            </a:r>
          </a:p>
        </p:txBody>
      </p:sp>
      <mc:AlternateContent xmlns:mc="http://schemas.openxmlformats.org/markup-compatibility/2006" xmlns:a14="http://schemas.microsoft.com/office/drawing/2010/main">
        <mc:Choice Requires="a14">
          <p:sp>
            <p:nvSpPr>
              <p:cNvPr id="32" name="TextBox 31"/>
              <p:cNvSpPr txBox="1"/>
              <p:nvPr/>
            </p:nvSpPr>
            <p:spPr>
              <a:xfrm>
                <a:off x="6075305" y="2222422"/>
                <a:ext cx="1356076" cy="3931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𝑉</m:t>
                          </m:r>
                        </m:e>
                        <m:sub>
                          <m:r>
                            <a:rPr lang="en-US" i="1">
                              <a:latin typeface="Cambria Math"/>
                            </a:rPr>
                            <m:t>𝑃𝐷</m:t>
                          </m:r>
                          <m:r>
                            <a:rPr lang="en-US" i="1">
                              <a:latin typeface="Cambria Math"/>
                            </a:rPr>
                            <m:t>=</m:t>
                          </m:r>
                          <m:sSub>
                            <m:sSubPr>
                              <m:ctrlPr>
                                <a:rPr lang="en-US" i="1" dirty="0">
                                  <a:latin typeface="Cambria Math" panose="02040503050406030204" pitchFamily="18" charset="0"/>
                                </a:rPr>
                              </m:ctrlPr>
                            </m:sSubPr>
                            <m:e>
                              <m:r>
                                <a:rPr lang="en-US" i="1" dirty="0">
                                  <a:latin typeface="Cambria Math"/>
                                </a:rPr>
                                <m:t>𝐾</m:t>
                              </m:r>
                            </m:e>
                            <m:sub>
                              <m:r>
                                <a:rPr lang="en-US" i="1" dirty="0">
                                  <a:latin typeface="Cambria Math"/>
                                </a:rPr>
                                <m:t>𝑃𝐷</m:t>
                              </m:r>
                            </m:sub>
                          </m:sSub>
                          <m:r>
                            <a:rPr lang="en-US" i="1" dirty="0">
                              <a:latin typeface="Cambria Math"/>
                              <a:ea typeface="Cambria Math"/>
                            </a:rPr>
                            <m:t>∆</m:t>
                          </m:r>
                          <m:r>
                            <a:rPr lang="en-US" i="1" dirty="0">
                              <a:latin typeface="Cambria Math"/>
                              <a:ea typeface="Cambria Math"/>
                            </a:rPr>
                            <m:t>∅</m:t>
                          </m:r>
                          <m:r>
                            <m:rPr>
                              <m:nor/>
                            </m:rPr>
                            <a:rPr lang="en-US" dirty="0"/>
                            <m:t> </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075305" y="2222422"/>
                <a:ext cx="1356076" cy="393121"/>
              </a:xfrm>
              <a:prstGeom prst="rect">
                <a:avLst/>
              </a:prstGeom>
              <a:blipFill rotWithShape="1">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968931" y="3352624"/>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𝑉</m:t>
                          </m:r>
                        </m:e>
                        <m:sub>
                          <m:r>
                            <a:rPr lang="en-US" i="1">
                              <a:solidFill>
                                <a:prstClr val="black"/>
                              </a:solidFill>
                              <a:latin typeface="Cambria Math"/>
                            </a:rPr>
                            <m:t>𝑐𝑜𝑛𝑡𝑟𝑜𝑙</m:t>
                          </m:r>
                        </m:sub>
                      </m:sSub>
                      <m:r>
                        <m:rPr>
                          <m:nor/>
                        </m:rPr>
                        <a:rPr lang="en-US" dirty="0">
                          <a:solidFill>
                            <a:prstClr val="black"/>
                          </a:solidFill>
                        </a:rPr>
                        <m:t>(</m:t>
                      </m:r>
                      <m:r>
                        <m:rPr>
                          <m:nor/>
                        </m:rPr>
                        <a:rPr lang="en-US" dirty="0">
                          <a:solidFill>
                            <a:prstClr val="black"/>
                          </a:solidFill>
                        </a:rPr>
                        <m:t>t</m:t>
                      </m:r>
                      <m:r>
                        <m:rPr>
                          <m:nor/>
                        </m:rPr>
                        <a:rPr lang="en-US" b="0" i="0" dirty="0" smtClean="0">
                          <a:solidFill>
                            <a:prstClr val="black"/>
                          </a:solidFill>
                        </a:rPr>
                        <m:t>)</m:t>
                      </m:r>
                      <m:r>
                        <m:rPr>
                          <m:nor/>
                        </m:rPr>
                        <a:rPr lang="en-US" dirty="0"/>
                        <m:t> </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3968931" y="3352624"/>
                <a:ext cx="609600" cy="369332"/>
              </a:xfrm>
              <a:prstGeom prst="rect">
                <a:avLst/>
              </a:prstGeom>
              <a:blipFill rotWithShape="1">
                <a:blip r:embed="rId7"/>
                <a:stretch>
                  <a:fillRect r="-93000" b="-3279"/>
                </a:stretch>
              </a:blipFill>
            </p:spPr>
            <p:txBody>
              <a:bodyPr/>
              <a:lstStyle/>
              <a:p>
                <a:r>
                  <a:rPr lang="en-US">
                    <a:noFill/>
                  </a:rPr>
                  <a:t> </a:t>
                </a:r>
              </a:p>
            </p:txBody>
          </p:sp>
        </mc:Fallback>
      </mc:AlternateContent>
      <p:cxnSp>
        <p:nvCxnSpPr>
          <p:cNvPr id="34" name="Straight Connector 33"/>
          <p:cNvCxnSpPr/>
          <p:nvPr/>
        </p:nvCxnSpPr>
        <p:spPr>
          <a:xfrm>
            <a:off x="4866980" y="2591754"/>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247980" y="2222422"/>
            <a:ext cx="0" cy="78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019380" y="2324280"/>
            <a:ext cx="609600" cy="430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684655" y="2130089"/>
            <a:ext cx="534121" cy="276999"/>
          </a:xfrm>
          <a:prstGeom prst="rect">
            <a:avLst/>
          </a:prstGeom>
          <a:noFill/>
        </p:spPr>
        <p:txBody>
          <a:bodyPr wrap="none" rtlCol="0">
            <a:spAutoFit/>
          </a:bodyPr>
          <a:lstStyle/>
          <a:p>
            <a:r>
              <a:rPr lang="en-US" sz="1200" dirty="0" err="1"/>
              <a:t>Vout</a:t>
            </a:r>
            <a:endParaRPr lang="en-US" sz="1200" dirty="0"/>
          </a:p>
        </p:txBody>
      </p:sp>
      <mc:AlternateContent xmlns:mc="http://schemas.openxmlformats.org/markup-compatibility/2006" xmlns:a14="http://schemas.microsoft.com/office/drawing/2010/main">
        <mc:Choice Requires="a14">
          <p:sp>
            <p:nvSpPr>
              <p:cNvPr id="38" name="TextBox 37"/>
              <p:cNvSpPr txBox="1"/>
              <p:nvPr/>
            </p:nvSpPr>
            <p:spPr>
              <a:xfrm>
                <a:off x="5489781" y="2616390"/>
                <a:ext cx="42030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solidFill>
                            <a:schemeClr val="tx1"/>
                          </a:solidFill>
                          <a:latin typeface="Cambria Math"/>
                          <a:ea typeface="Cambria Math"/>
                        </a:rPr>
                        <m:t>∆</m:t>
                      </m:r>
                      <m:r>
                        <a:rPr lang="en-US" sz="1200" i="1" dirty="0" smtClean="0">
                          <a:solidFill>
                            <a:schemeClr val="tx1"/>
                          </a:solidFill>
                          <a:latin typeface="Cambria Math"/>
                          <a:ea typeface="Cambria Math"/>
                        </a:rPr>
                        <m:t>∅</m:t>
                      </m:r>
                    </m:oMath>
                  </m:oMathPara>
                </a14:m>
                <a:endParaRPr lang="en-US" sz="1200" dirty="0">
                  <a:solidFill>
                    <a:schemeClr val="tx1"/>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489781" y="2616390"/>
                <a:ext cx="420308" cy="276999"/>
              </a:xfrm>
              <a:prstGeom prst="rect">
                <a:avLst/>
              </a:prstGeom>
              <a:blipFill rotWithShape="1">
                <a:blip r:embed="rId8"/>
                <a:stretch>
                  <a:fillRect/>
                </a:stretch>
              </a:blipFill>
            </p:spPr>
            <p:txBody>
              <a:bodyPr/>
              <a:lstStyle/>
              <a:p>
                <a:r>
                  <a:rPr lang="en-US">
                    <a:noFill/>
                  </a:rPr>
                  <a:t> </a:t>
                </a:r>
              </a:p>
            </p:txBody>
          </p:sp>
        </mc:Fallback>
      </mc:AlternateContent>
      <p:cxnSp>
        <p:nvCxnSpPr>
          <p:cNvPr id="39" name="Straight Arrow Connector 38"/>
          <p:cNvCxnSpPr/>
          <p:nvPr/>
        </p:nvCxnSpPr>
        <p:spPr>
          <a:xfrm flipV="1">
            <a:off x="5247980" y="2130089"/>
            <a:ext cx="0" cy="8799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866980" y="2591754"/>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Content Placeholder 1"/>
              <p:cNvSpPr txBox="1">
                <a:spLocks/>
              </p:cNvSpPr>
              <p:nvPr/>
            </p:nvSpPr>
            <p:spPr>
              <a:xfrm>
                <a:off x="601721" y="3721956"/>
                <a:ext cx="8229600" cy="1233983"/>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2000" dirty="0"/>
                  <a:t>And we can say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𝑉</m:t>
                        </m:r>
                      </m:e>
                      <m:sub>
                        <m:r>
                          <a:rPr lang="en-US" sz="2000" b="0" i="1" smtClean="0">
                            <a:latin typeface="Cambria Math"/>
                          </a:rPr>
                          <m:t>𝑃𝐷</m:t>
                        </m:r>
                        <m:r>
                          <a:rPr lang="en-US" sz="2000" b="0" i="1" smtClean="0">
                            <a:latin typeface="Cambria Math"/>
                          </a:rPr>
                          <m:t>=</m:t>
                        </m:r>
                        <m:sSub>
                          <m:sSubPr>
                            <m:ctrlPr>
                              <a:rPr lang="en-US" sz="2000" i="1" dirty="0">
                                <a:latin typeface="Cambria Math" panose="02040503050406030204" pitchFamily="18" charset="0"/>
                              </a:rPr>
                            </m:ctrlPr>
                          </m:sSubPr>
                          <m:e>
                            <m:r>
                              <a:rPr lang="en-US" sz="2000" i="1" dirty="0">
                                <a:latin typeface="Cambria Math"/>
                              </a:rPr>
                              <m:t>𝐾</m:t>
                            </m:r>
                          </m:e>
                          <m:sub>
                            <m:r>
                              <a:rPr lang="en-US" sz="2000" i="1" dirty="0">
                                <a:latin typeface="Cambria Math"/>
                              </a:rPr>
                              <m:t>𝑃𝐷</m:t>
                            </m:r>
                          </m:sub>
                        </m:sSub>
                        <m:r>
                          <a:rPr lang="en-US" sz="2000" i="1" dirty="0">
                            <a:latin typeface="Cambria Math"/>
                            <a:ea typeface="Cambria Math"/>
                          </a:rPr>
                          <m:t>∆</m:t>
                        </m:r>
                        <m:r>
                          <a:rPr lang="en-US" sz="2000" i="1" dirty="0">
                            <a:latin typeface="Cambria Math"/>
                            <a:ea typeface="Cambria Math"/>
                          </a:rPr>
                          <m:t>∅</m:t>
                        </m:r>
                        <m:r>
                          <m:rPr>
                            <m:nor/>
                          </m:rPr>
                          <a:rPr lang="en-US" sz="2000" dirty="0"/>
                          <m:t> </m:t>
                        </m:r>
                      </m:sub>
                    </m:sSub>
                  </m:oMath>
                </a14:m>
                <a:endParaRPr lang="en-US" sz="2000" dirty="0"/>
              </a:p>
              <a:p>
                <a:endParaRPr lang="en-US" sz="2000" dirty="0"/>
              </a:p>
            </p:txBody>
          </p:sp>
        </mc:Choice>
        <mc:Fallback xmlns="">
          <p:sp>
            <p:nvSpPr>
              <p:cNvPr id="41" name="Content Placeholder 1"/>
              <p:cNvSpPr txBox="1">
                <a:spLocks noRot="1" noChangeAspect="1" noMove="1" noResize="1" noEditPoints="1" noAdjustHandles="1" noChangeArrowheads="1" noChangeShapeType="1" noTextEdit="1"/>
              </p:cNvSpPr>
              <p:nvPr/>
            </p:nvSpPr>
            <p:spPr>
              <a:xfrm>
                <a:off x="601721" y="3721956"/>
                <a:ext cx="8229600" cy="1233983"/>
              </a:xfrm>
              <a:prstGeom prst="rect">
                <a:avLst/>
              </a:prstGeom>
              <a:blipFill rotWithShape="1">
                <a:blip r:embed="rId9"/>
                <a:stretch>
                  <a:fillRect t="-495"/>
                </a:stretch>
              </a:blipFill>
            </p:spPr>
            <p:txBody>
              <a:bodyPr/>
              <a:lstStyle/>
              <a:p>
                <a:r>
                  <a:rPr lang="en-US">
                    <a:noFill/>
                  </a:rPr>
                  <a:t> </a:t>
                </a:r>
              </a:p>
            </p:txBody>
          </p:sp>
        </mc:Fallback>
      </mc:AlternateContent>
      <p:cxnSp>
        <p:nvCxnSpPr>
          <p:cNvPr id="5" name="Straight Arrow Connector 4"/>
          <p:cNvCxnSpPr>
            <a:stCxn id="26" idx="3"/>
          </p:cNvCxnSpPr>
          <p:nvPr/>
        </p:nvCxnSpPr>
        <p:spPr>
          <a:xfrm>
            <a:off x="5941955" y="2667180"/>
            <a:ext cx="11590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87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81000" y="609600"/>
                <a:ext cx="8229600" cy="5867400"/>
              </a:xfrm>
            </p:spPr>
            <p:txBody>
              <a:bodyPr>
                <a:normAutofit fontScale="92500" lnSpcReduction="10000"/>
              </a:bodyPr>
              <a:lstStyle/>
              <a:p>
                <a:r>
                  <a:rPr lang="en-US" u="sng" dirty="0">
                    <a:solidFill>
                      <a:schemeClr val="bg2">
                        <a:lumMod val="50000"/>
                      </a:schemeClr>
                    </a:solidFill>
                  </a:rPr>
                  <a:t>Assuming</a:t>
                </a:r>
                <a:r>
                  <a:rPr lang="en-US" dirty="0"/>
                  <a:t> </a:t>
                </a:r>
              </a:p>
              <a:p>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a:rPr>
                          <m:t>𝑉</m:t>
                        </m:r>
                      </m:e>
                      <m:sub>
                        <m:r>
                          <a:rPr lang="en-US" b="0" i="1" smtClean="0">
                            <a:solidFill>
                              <a:srgbClr val="00B050"/>
                            </a:solidFill>
                            <a:latin typeface="Cambria Math"/>
                          </a:rPr>
                          <m:t>𝑅𝐸𝐹</m:t>
                        </m:r>
                      </m:sub>
                    </m:sSub>
                  </m:oMath>
                </a14:m>
                <a:r>
                  <a:rPr lang="en-US" dirty="0">
                    <a:solidFill>
                      <a:srgbClr val="00B050"/>
                    </a:solidFill>
                  </a:rPr>
                  <a:t>(t)=</a:t>
                </a:r>
                <a14:m>
                  <m:oMath xmlns:m="http://schemas.openxmlformats.org/officeDocument/2006/math">
                    <m:sSub>
                      <m:sSubPr>
                        <m:ctrlPr>
                          <a:rPr lang="en-US" i="1">
                            <a:latin typeface="Cambria Math" panose="02040503050406030204" pitchFamily="18" charset="0"/>
                          </a:rPr>
                        </m:ctrlPr>
                      </m:sSubPr>
                      <m:e>
                        <m:r>
                          <a:rPr lang="en-US" i="1">
                            <a:latin typeface="Cambria Math"/>
                          </a:rPr>
                          <m:t>𝑉</m:t>
                        </m:r>
                      </m:e>
                      <m:sub>
                        <m:r>
                          <a:rPr lang="en-US" b="0" i="1" smtClean="0">
                            <a:latin typeface="Cambria Math"/>
                          </a:rPr>
                          <m:t>𝑅𝐸𝐹</m:t>
                        </m:r>
                      </m:sub>
                    </m:sSub>
                    <m:r>
                      <m:rPr>
                        <m:sty m:val="p"/>
                      </m:rPr>
                      <a:rPr lang="en-US" b="0" i="0" smtClean="0">
                        <a:latin typeface="Cambria Math"/>
                      </a:rPr>
                      <m:t>cos</m:t>
                    </m:r>
                    <m:r>
                      <a:rPr lang="en-US" b="0" i="0" smtClean="0">
                        <a:latin typeface="Cambria Math"/>
                      </a:rPr>
                      <m:t>(</m:t>
                    </m:r>
                    <m:sSub>
                      <m:sSubPr>
                        <m:ctrlPr>
                          <a:rPr lang="en-US" i="1" dirty="0" smtClean="0">
                            <a:latin typeface="Cambria Math" panose="02040503050406030204" pitchFamily="18" charset="0"/>
                          </a:rPr>
                        </m:ctrlPr>
                      </m:sSubPr>
                      <m:e>
                        <m:r>
                          <a:rPr lang="en-US" b="0" i="1" dirty="0" smtClean="0">
                            <a:latin typeface="Cambria Math"/>
                          </a:rPr>
                          <m:t>𝑤</m:t>
                        </m:r>
                      </m:e>
                      <m:sub>
                        <m:r>
                          <a:rPr lang="en-US" b="0" i="1" dirty="0" smtClean="0">
                            <a:latin typeface="Cambria Math"/>
                          </a:rPr>
                          <m:t>𝑅𝐸𝐹</m:t>
                        </m:r>
                      </m:sub>
                    </m:sSub>
                    <m:r>
                      <a:rPr lang="en-US" b="0" i="1" dirty="0" smtClean="0">
                        <a:latin typeface="Cambria Math"/>
                      </a:rPr>
                      <m:t>𝑡</m:t>
                    </m:r>
                    <m:sSub>
                      <m:sSubPr>
                        <m:ctrlPr>
                          <a:rPr lang="en-US" i="1" dirty="0">
                            <a:latin typeface="Cambria Math" panose="02040503050406030204" pitchFamily="18" charset="0"/>
                            <a:ea typeface="Cambria Math"/>
                          </a:rPr>
                        </m:ctrlPr>
                      </m:sSubPr>
                      <m:e>
                        <m:r>
                          <a:rPr lang="en-US" b="0" i="1" dirty="0" smtClean="0">
                            <a:latin typeface="Cambria Math"/>
                            <a:ea typeface="Cambria Math"/>
                          </a:rPr>
                          <m:t>+</m:t>
                        </m:r>
                        <m:r>
                          <a:rPr lang="en-US" i="1" dirty="0">
                            <a:latin typeface="Cambria Math"/>
                            <a:ea typeface="Cambria Math"/>
                          </a:rPr>
                          <m:t>∅</m:t>
                        </m:r>
                      </m:e>
                      <m:sub>
                        <m:r>
                          <a:rPr lang="en-US" i="1" dirty="0">
                            <a:latin typeface="Cambria Math"/>
                            <a:ea typeface="Cambria Math"/>
                          </a:rPr>
                          <m:t>𝑖𝑛</m:t>
                        </m:r>
                      </m:sub>
                    </m:sSub>
                    <m:r>
                      <a:rPr lang="en-US" b="0" i="1" dirty="0" smtClean="0">
                        <a:latin typeface="Cambria Math"/>
                      </a:rPr>
                      <m:t>)</m:t>
                    </m:r>
                  </m:oMath>
                </a14:m>
                <a:endParaRPr lang="en-US" dirty="0"/>
              </a:p>
              <a:p>
                <a14:m>
                  <m:oMath xmlns:m="http://schemas.openxmlformats.org/officeDocument/2006/math">
                    <m:sSub>
                      <m:sSubPr>
                        <m:ctrlPr>
                          <a:rPr lang="en-US" i="1" smtClean="0">
                            <a:solidFill>
                              <a:srgbClr val="00B0F0"/>
                            </a:solidFill>
                            <a:latin typeface="Cambria Math" panose="02040503050406030204" pitchFamily="18" charset="0"/>
                          </a:rPr>
                        </m:ctrlPr>
                      </m:sSubPr>
                      <m:e>
                        <m:r>
                          <a:rPr lang="en-US" i="1">
                            <a:solidFill>
                              <a:srgbClr val="00B0F0"/>
                            </a:solidFill>
                            <a:latin typeface="Cambria Math"/>
                          </a:rPr>
                          <m:t>𝑉</m:t>
                        </m:r>
                      </m:e>
                      <m:sub>
                        <m:r>
                          <a:rPr lang="en-US" b="0" i="1" smtClean="0">
                            <a:solidFill>
                              <a:srgbClr val="00B0F0"/>
                            </a:solidFill>
                            <a:latin typeface="Cambria Math"/>
                          </a:rPr>
                          <m:t>𝑉𝐶𝑂</m:t>
                        </m:r>
                      </m:sub>
                    </m:sSub>
                  </m:oMath>
                </a14:m>
                <a:r>
                  <a:rPr lang="en-US" dirty="0">
                    <a:solidFill>
                      <a:srgbClr val="00B0F0"/>
                    </a:solidFill>
                  </a:rPr>
                  <a:t>(t)=</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a:rPr>
                          <m:t>𝑉</m:t>
                        </m:r>
                      </m:e>
                      <m:sub>
                        <m:r>
                          <a:rPr lang="en-US" b="0" i="1" smtClean="0">
                            <a:solidFill>
                              <a:schemeClr val="tx1"/>
                            </a:solidFill>
                            <a:latin typeface="Cambria Math"/>
                          </a:rPr>
                          <m:t>𝑉𝐶𝑂</m:t>
                        </m:r>
                      </m:sub>
                    </m:sSub>
                    <m:r>
                      <m:rPr>
                        <m:sty m:val="p"/>
                      </m:rPr>
                      <a:rPr lang="en-US">
                        <a:latin typeface="Cambria Math"/>
                      </a:rPr>
                      <m:t>cos</m:t>
                    </m:r>
                    <m:r>
                      <a:rPr lang="en-US">
                        <a:latin typeface="Cambria Math"/>
                      </a:rPr>
                      <m:t>(</m:t>
                    </m:r>
                    <m:sSub>
                      <m:sSubPr>
                        <m:ctrlPr>
                          <a:rPr lang="en-US" i="1" dirty="0">
                            <a:latin typeface="Cambria Math" panose="02040503050406030204" pitchFamily="18" charset="0"/>
                          </a:rPr>
                        </m:ctrlPr>
                      </m:sSubPr>
                      <m:e>
                        <m:r>
                          <a:rPr lang="en-US" i="1" dirty="0">
                            <a:latin typeface="Cambria Math"/>
                          </a:rPr>
                          <m:t>𝑤</m:t>
                        </m:r>
                      </m:e>
                      <m:sub>
                        <m:r>
                          <a:rPr lang="en-US" b="0" i="1" dirty="0" smtClean="0">
                            <a:latin typeface="Cambria Math"/>
                          </a:rPr>
                          <m:t>𝑉𝐶𝑂</m:t>
                        </m:r>
                      </m:sub>
                    </m:sSub>
                    <m:r>
                      <a:rPr lang="en-US" i="1" dirty="0">
                        <a:latin typeface="Cambria Math"/>
                      </a:rPr>
                      <m:t>𝑡</m:t>
                    </m:r>
                    <m:r>
                      <a:rPr lang="en-US" b="0" i="1" dirty="0" smtClean="0">
                        <a:latin typeface="Cambria Math"/>
                      </a:rPr>
                      <m:t>+</m:t>
                    </m:r>
                    <m:sSub>
                      <m:sSubPr>
                        <m:ctrlPr>
                          <a:rPr lang="en-US" i="1" dirty="0">
                            <a:latin typeface="Cambria Math" panose="02040503050406030204" pitchFamily="18" charset="0"/>
                            <a:ea typeface="Cambria Math"/>
                          </a:rPr>
                        </m:ctrlPr>
                      </m:sSubPr>
                      <m:e>
                        <m:r>
                          <a:rPr lang="en-US" i="1" dirty="0">
                            <a:latin typeface="Cambria Math"/>
                            <a:ea typeface="Cambria Math"/>
                          </a:rPr>
                          <m:t>∅</m:t>
                        </m:r>
                      </m:e>
                      <m:sub>
                        <m:r>
                          <a:rPr lang="en-US" i="1" dirty="0">
                            <a:latin typeface="Cambria Math"/>
                            <a:ea typeface="Cambria Math"/>
                          </a:rPr>
                          <m:t>𝑜𝑢𝑡</m:t>
                        </m:r>
                      </m:sub>
                    </m:sSub>
                    <m:r>
                      <a:rPr lang="en-US" i="1" dirty="0">
                        <a:latin typeface="Cambria Math"/>
                      </a:rPr>
                      <m:t>)</m:t>
                    </m:r>
                  </m:oMath>
                </a14:m>
                <a:endParaRPr lang="en-US" dirty="0"/>
              </a:p>
              <a:p>
                <a14:m>
                  <m:oMath xmlns:m="http://schemas.openxmlformats.org/officeDocument/2006/math">
                    <m:r>
                      <a:rPr lang="en-US" i="1" dirty="0">
                        <a:latin typeface="Cambria Math"/>
                        <a:ea typeface="Cambria Math"/>
                      </a:rPr>
                      <m:t>∆</m:t>
                    </m:r>
                    <m:r>
                      <a:rPr lang="en-US" i="1" dirty="0">
                        <a:latin typeface="Cambria Math"/>
                        <a:ea typeface="Cambria Math"/>
                      </a:rPr>
                      <m:t>∅</m:t>
                    </m:r>
                  </m:oMath>
                </a14:m>
                <a:r>
                  <a:rPr lang="en-US" dirty="0"/>
                  <a:t>=</a:t>
                </a:r>
                <a14:m>
                  <m:oMath xmlns:m="http://schemas.openxmlformats.org/officeDocument/2006/math">
                    <m:sSub>
                      <m:sSubPr>
                        <m:ctrlPr>
                          <a:rPr lang="en-US" i="1" dirty="0" smtClean="0">
                            <a:latin typeface="Cambria Math" panose="02040503050406030204" pitchFamily="18" charset="0"/>
                            <a:ea typeface="Cambria Math"/>
                          </a:rPr>
                        </m:ctrlPr>
                      </m:sSubPr>
                      <m:e>
                        <m:r>
                          <a:rPr lang="en-US" i="1" dirty="0">
                            <a:latin typeface="Cambria Math"/>
                            <a:ea typeface="Cambria Math"/>
                          </a:rPr>
                          <m:t>∅</m:t>
                        </m:r>
                      </m:e>
                      <m:sub>
                        <m:r>
                          <a:rPr lang="en-US" b="0" i="1" dirty="0" smtClean="0">
                            <a:latin typeface="Cambria Math"/>
                            <a:ea typeface="Cambria Math"/>
                          </a:rPr>
                          <m:t>𝑜𝑢𝑡</m:t>
                        </m:r>
                      </m:sub>
                    </m:sSub>
                  </m:oMath>
                </a14:m>
                <a:r>
                  <a:rPr lang="en-US" dirty="0"/>
                  <a:t>-</a:t>
                </a:r>
                <a14:m>
                  <m:oMath xmlns:m="http://schemas.openxmlformats.org/officeDocument/2006/math">
                    <m:sSub>
                      <m:sSubPr>
                        <m:ctrlPr>
                          <a:rPr lang="en-US" i="1" dirty="0">
                            <a:latin typeface="Cambria Math" panose="02040503050406030204" pitchFamily="18" charset="0"/>
                            <a:ea typeface="Cambria Math"/>
                          </a:rPr>
                        </m:ctrlPr>
                      </m:sSubPr>
                      <m:e>
                        <m:r>
                          <a:rPr lang="en-US" i="1" dirty="0">
                            <a:latin typeface="Cambria Math"/>
                            <a:ea typeface="Cambria Math"/>
                          </a:rPr>
                          <m:t>∅</m:t>
                        </m:r>
                      </m:e>
                      <m:sub>
                        <m:r>
                          <a:rPr lang="en-US" b="0" i="1" dirty="0" smtClean="0">
                            <a:latin typeface="Cambria Math"/>
                            <a:ea typeface="Cambria Math"/>
                          </a:rPr>
                          <m:t>𝑖𝑛</m:t>
                        </m:r>
                      </m:sub>
                    </m:sSub>
                  </m:oMath>
                </a14:m>
                <a:endParaRPr lang="en-US" dirty="0"/>
              </a:p>
              <a:p>
                <a:endParaRPr lang="en-US" dirty="0"/>
              </a:p>
              <a:p>
                <a:r>
                  <a:rPr lang="en-US" b="1" u="sng" dirty="0"/>
                  <a:t>After Mixing(with filtering) we get:</a:t>
                </a:r>
              </a:p>
              <a:p>
                <a:pPr marL="109728" indent="0">
                  <a:buNone/>
                </a:pPr>
                <a:endParaRPr lang="en-US" dirty="0"/>
              </a:p>
              <a:p>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a:rPr>
                          <m:t>𝑉</m:t>
                        </m:r>
                      </m:e>
                      <m:sub>
                        <m:r>
                          <a:rPr lang="en-US" b="0" i="1" smtClean="0">
                            <a:solidFill>
                              <a:srgbClr val="00B050"/>
                            </a:solidFill>
                            <a:latin typeface="Cambria Math"/>
                          </a:rPr>
                          <m:t>𝑃𝐷</m:t>
                        </m:r>
                      </m:sub>
                    </m:sSub>
                  </m:oMath>
                </a14:m>
                <a:r>
                  <a:rPr lang="en-US" dirty="0">
                    <a:solidFill>
                      <a:srgbClr val="00B050"/>
                    </a:solidFill>
                  </a:rPr>
                  <a:t>(t)=</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𝑉</m:t>
                        </m:r>
                      </m:e>
                      <m:sub>
                        <m:r>
                          <a:rPr lang="en-US" b="0" i="1" smtClean="0">
                            <a:solidFill>
                              <a:srgbClr val="00B050"/>
                            </a:solidFill>
                            <a:latin typeface="Cambria Math"/>
                          </a:rPr>
                          <m:t>𝑅𝐸𝐹</m:t>
                        </m:r>
                      </m:sub>
                    </m:sSub>
                  </m:oMath>
                </a14:m>
                <a:r>
                  <a:rPr lang="en-US" dirty="0">
                    <a:solidFill>
                      <a:srgbClr val="00B050"/>
                    </a:solidFill>
                  </a:rPr>
                  <a:t>*</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𝑉</m:t>
                        </m:r>
                      </m:e>
                      <m:sub>
                        <m:r>
                          <a:rPr lang="en-US" b="0" i="1" smtClean="0">
                            <a:solidFill>
                              <a:srgbClr val="00B050"/>
                            </a:solidFill>
                            <a:latin typeface="Cambria Math"/>
                          </a:rPr>
                          <m:t>𝑉𝐶𝑂</m:t>
                        </m:r>
                      </m:sub>
                    </m:sSub>
                  </m:oMath>
                </a14:m>
                <a:r>
                  <a:rPr lang="en-US" dirty="0">
                    <a:solidFill>
                      <a:srgbClr val="00B050"/>
                    </a:solidFill>
                  </a:rPr>
                  <a:t>cos(</a:t>
                </a:r>
                <a14:m>
                  <m:oMath xmlns:m="http://schemas.openxmlformats.org/officeDocument/2006/math">
                    <m:sSub>
                      <m:sSubPr>
                        <m:ctrlPr>
                          <a:rPr lang="en-US" i="1" dirty="0">
                            <a:solidFill>
                              <a:srgbClr val="00B050"/>
                            </a:solidFill>
                            <a:latin typeface="Cambria Math" panose="02040503050406030204" pitchFamily="18" charset="0"/>
                          </a:rPr>
                        </m:ctrlPr>
                      </m:sSubPr>
                      <m:e>
                        <m:r>
                          <a:rPr lang="en-US" b="0" i="1" dirty="0" smtClean="0">
                            <a:solidFill>
                              <a:srgbClr val="00B050"/>
                            </a:solidFill>
                            <a:latin typeface="Cambria Math"/>
                          </a:rPr>
                          <m:t>(</m:t>
                        </m:r>
                        <m:r>
                          <a:rPr lang="en-US" i="1" dirty="0">
                            <a:solidFill>
                              <a:srgbClr val="00B050"/>
                            </a:solidFill>
                            <a:latin typeface="Cambria Math"/>
                          </a:rPr>
                          <m:t>𝑤</m:t>
                        </m:r>
                      </m:e>
                      <m:sub>
                        <m:r>
                          <a:rPr lang="en-US" b="0" i="1" dirty="0" smtClean="0">
                            <a:solidFill>
                              <a:srgbClr val="00B050"/>
                            </a:solidFill>
                            <a:latin typeface="Cambria Math"/>
                          </a:rPr>
                          <m:t>𝑉𝐶𝑂</m:t>
                        </m:r>
                      </m:sub>
                    </m:sSub>
                  </m:oMath>
                </a14:m>
                <a:r>
                  <a:rPr lang="en-US" dirty="0">
                    <a:solidFill>
                      <a:srgbClr val="00B050"/>
                    </a:solidFill>
                  </a:rPr>
                  <a:t>-</a:t>
                </a:r>
                <a14:m>
                  <m:oMath xmlns:m="http://schemas.openxmlformats.org/officeDocument/2006/math">
                    <m:sSub>
                      <m:sSubPr>
                        <m:ctrlPr>
                          <a:rPr lang="en-US" i="1" dirty="0">
                            <a:solidFill>
                              <a:srgbClr val="00B050"/>
                            </a:solidFill>
                            <a:latin typeface="Cambria Math" panose="02040503050406030204" pitchFamily="18" charset="0"/>
                          </a:rPr>
                        </m:ctrlPr>
                      </m:sSubPr>
                      <m:e>
                        <m:r>
                          <a:rPr lang="en-US" i="1" dirty="0">
                            <a:solidFill>
                              <a:srgbClr val="00B050"/>
                            </a:solidFill>
                            <a:latin typeface="Cambria Math"/>
                          </a:rPr>
                          <m:t>𝑤</m:t>
                        </m:r>
                      </m:e>
                      <m:sub>
                        <m:r>
                          <a:rPr lang="en-US" b="0" i="1" dirty="0" smtClean="0">
                            <a:solidFill>
                              <a:srgbClr val="00B050"/>
                            </a:solidFill>
                            <a:latin typeface="Cambria Math"/>
                          </a:rPr>
                          <m:t>𝑅𝐸𝐹</m:t>
                        </m:r>
                      </m:sub>
                    </m:sSub>
                    <m:r>
                      <a:rPr lang="en-US" b="0" i="1" dirty="0" smtClean="0">
                        <a:solidFill>
                          <a:srgbClr val="00B050"/>
                        </a:solidFill>
                        <a:latin typeface="Cambria Math"/>
                      </a:rPr>
                      <m:t>)</m:t>
                    </m:r>
                    <m:r>
                      <a:rPr lang="en-US" i="1" dirty="0">
                        <a:solidFill>
                          <a:srgbClr val="00B050"/>
                        </a:solidFill>
                        <a:latin typeface="Cambria Math"/>
                      </a:rPr>
                      <m:t>𝑡</m:t>
                    </m:r>
                  </m:oMath>
                </a14:m>
                <a:r>
                  <a:rPr lang="en-US" dirty="0">
                    <a:solidFill>
                      <a:srgbClr val="00B050"/>
                    </a:solidFill>
                  </a:rPr>
                  <a:t>-</a:t>
                </a:r>
                <a:r>
                  <a:rPr lang="en-US" dirty="0">
                    <a:solidFill>
                      <a:srgbClr val="00B050"/>
                    </a:solidFill>
                    <a:ea typeface="Cambria Math"/>
                  </a:rPr>
                  <a:t> </a:t>
                </a:r>
                <a14:m>
                  <m:oMath xmlns:m="http://schemas.openxmlformats.org/officeDocument/2006/math">
                    <m:r>
                      <a:rPr lang="en-US" i="1" dirty="0">
                        <a:solidFill>
                          <a:srgbClr val="00B050"/>
                        </a:solidFill>
                        <a:latin typeface="Cambria Math"/>
                        <a:ea typeface="Cambria Math"/>
                      </a:rPr>
                      <m:t>∆</m:t>
                    </m:r>
                    <m:r>
                      <a:rPr lang="en-US" i="1" dirty="0">
                        <a:solidFill>
                          <a:srgbClr val="00B050"/>
                        </a:solidFill>
                        <a:latin typeface="Cambria Math"/>
                        <a:ea typeface="Cambria Math"/>
                      </a:rPr>
                      <m:t>∅</m:t>
                    </m:r>
                  </m:oMath>
                </a14:m>
                <a:r>
                  <a:rPr lang="en-US" dirty="0">
                    <a:solidFill>
                      <a:srgbClr val="00B050"/>
                    </a:solidFill>
                  </a:rPr>
                  <a:t>)</a:t>
                </a:r>
                <a:endParaRPr lang="en-US" dirty="0"/>
              </a:p>
              <a:p>
                <a:r>
                  <a:rPr lang="en-US" dirty="0"/>
                  <a:t>When the loop is locked we assume that the</a:t>
                </a:r>
                <a:r>
                  <a:rPr lang="en-US" dirty="0">
                    <a:ea typeface="Cambria Math"/>
                  </a:rPr>
                  <a:t> </a:t>
                </a:r>
                <a14:m>
                  <m:oMath xmlns:m="http://schemas.openxmlformats.org/officeDocument/2006/math">
                    <m:r>
                      <a:rPr lang="en-US" i="1" dirty="0">
                        <a:latin typeface="Cambria Math"/>
                        <a:ea typeface="Cambria Math"/>
                      </a:rPr>
                      <m:t>∆</m:t>
                    </m:r>
                    <m:r>
                      <a:rPr lang="en-US" i="1" dirty="0">
                        <a:latin typeface="Cambria Math"/>
                        <a:ea typeface="Cambria Math"/>
                      </a:rPr>
                      <m:t>∅</m:t>
                    </m:r>
                  </m:oMath>
                </a14:m>
                <a:r>
                  <a:rPr lang="en-US" dirty="0"/>
                  <a:t> is constant with time and small :</a:t>
                </a:r>
              </a:p>
              <a:p>
                <a:r>
                  <a:rPr lang="en-US" dirty="0"/>
                  <a:t>So:</a:t>
                </a:r>
                <a:r>
                  <a:rPr lang="en-US" dirty="0">
                    <a:ea typeface="Cambria Math"/>
                  </a:rPr>
                  <a:t> </a:t>
                </a:r>
                <a14:m>
                  <m:oMath xmlns:m="http://schemas.openxmlformats.org/officeDocument/2006/math">
                    <m:r>
                      <a:rPr lang="en-US" i="1" dirty="0">
                        <a:latin typeface="Cambria Math"/>
                        <a:ea typeface="Cambria Math"/>
                      </a:rPr>
                      <m:t>∆</m:t>
                    </m:r>
                    <m:r>
                      <a:rPr lang="en-US" i="1" dirty="0">
                        <a:latin typeface="Cambria Math"/>
                        <a:ea typeface="Cambria Math"/>
                      </a:rPr>
                      <m:t>∅</m:t>
                    </m:r>
                  </m:oMath>
                </a14:m>
                <a:r>
                  <a:rPr lang="en-US" dirty="0"/>
                  <a:t>=constant </a:t>
                </a:r>
              </a:p>
              <a:p>
                <a:pPr marL="109728" indent="0">
                  <a:buNone/>
                </a:pPr>
                <a:r>
                  <a:rPr lang="en-US" dirty="0"/>
                  <a:t>we get:</a:t>
                </a:r>
              </a:p>
              <a:p>
                <a14:m>
                  <m:oMath xmlns:m="http://schemas.openxmlformats.org/officeDocument/2006/math">
                    <m:sSub>
                      <m:sSubPr>
                        <m:ctrlPr>
                          <a:rPr lang="en-US" sz="2200" i="1" smtClean="0">
                            <a:solidFill>
                              <a:srgbClr val="00B050"/>
                            </a:solidFill>
                            <a:latin typeface="Cambria Math" panose="02040503050406030204" pitchFamily="18" charset="0"/>
                          </a:rPr>
                        </m:ctrlPr>
                      </m:sSubPr>
                      <m:e>
                        <m:r>
                          <a:rPr lang="en-US" sz="2200" i="1">
                            <a:solidFill>
                              <a:srgbClr val="00B050"/>
                            </a:solidFill>
                            <a:latin typeface="Cambria Math"/>
                          </a:rPr>
                          <m:t>𝑉</m:t>
                        </m:r>
                      </m:e>
                      <m:sub>
                        <m:r>
                          <a:rPr lang="en-US" sz="2200" i="1">
                            <a:solidFill>
                              <a:srgbClr val="00B050"/>
                            </a:solidFill>
                            <a:latin typeface="Cambria Math"/>
                          </a:rPr>
                          <m:t>𝑃𝐷</m:t>
                        </m:r>
                      </m:sub>
                    </m:sSub>
                  </m:oMath>
                </a14:m>
                <a:r>
                  <a:rPr lang="en-US" sz="2200" dirty="0">
                    <a:solidFill>
                      <a:srgbClr val="00B050"/>
                    </a:solidFill>
                  </a:rPr>
                  <a:t>(t)=</a:t>
                </a:r>
                <a14:m>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a:solidFill>
                              <a:schemeClr val="tx1"/>
                            </a:solidFill>
                            <a:latin typeface="Cambria Math"/>
                          </a:rPr>
                          <m:t>𝑉</m:t>
                        </m:r>
                      </m:e>
                      <m:sub>
                        <m:r>
                          <a:rPr lang="en-US" sz="2200" b="0" i="1" smtClean="0">
                            <a:solidFill>
                              <a:schemeClr val="tx1"/>
                            </a:solidFill>
                            <a:latin typeface="Cambria Math"/>
                          </a:rPr>
                          <m:t>𝑅𝐸𝐹</m:t>
                        </m:r>
                      </m:sub>
                    </m:sSub>
                  </m:oMath>
                </a14:m>
                <a:r>
                  <a:rPr lang="en-US" sz="2200" dirty="0"/>
                  <a:t>*</a:t>
                </a:r>
                <a14:m>
                  <m:oMath xmlns:m="http://schemas.openxmlformats.org/officeDocument/2006/math">
                    <m:sSub>
                      <m:sSubPr>
                        <m:ctrlPr>
                          <a:rPr lang="en-US" sz="2200" i="1">
                            <a:latin typeface="Cambria Math" panose="02040503050406030204" pitchFamily="18" charset="0"/>
                          </a:rPr>
                        </m:ctrlPr>
                      </m:sSubPr>
                      <m:e>
                        <m:r>
                          <a:rPr lang="en-US" sz="2200" i="1">
                            <a:latin typeface="Cambria Math"/>
                          </a:rPr>
                          <m:t>𝑉</m:t>
                        </m:r>
                      </m:e>
                      <m:sub>
                        <m:r>
                          <a:rPr lang="en-US" sz="2200" b="0" i="1" smtClean="0">
                            <a:latin typeface="Cambria Math"/>
                          </a:rPr>
                          <m:t>𝑉𝐶𝑂</m:t>
                        </m:r>
                      </m:sub>
                    </m:sSub>
                  </m:oMath>
                </a14:m>
                <a:r>
                  <a:rPr lang="en-US" sz="2200" dirty="0"/>
                  <a:t> cos(</a:t>
                </a:r>
                <a14:m>
                  <m:oMath xmlns:m="http://schemas.openxmlformats.org/officeDocument/2006/math">
                    <m:r>
                      <a:rPr lang="en-US" sz="2200" i="1" dirty="0">
                        <a:latin typeface="Cambria Math"/>
                        <a:ea typeface="Cambria Math"/>
                      </a:rPr>
                      <m:t>∆</m:t>
                    </m:r>
                    <m:r>
                      <a:rPr lang="en-US" sz="2200" i="1" dirty="0">
                        <a:latin typeface="Cambria Math"/>
                        <a:ea typeface="Cambria Math"/>
                      </a:rPr>
                      <m:t>∅</m:t>
                    </m:r>
                  </m:oMath>
                </a14:m>
                <a:r>
                  <a:rPr lang="en-US" sz="2200" dirty="0"/>
                  <a:t>)=</a:t>
                </a:r>
                <a14:m>
                  <m:oMath xmlns:m="http://schemas.openxmlformats.org/officeDocument/2006/math">
                    <m:sSub>
                      <m:sSubPr>
                        <m:ctrlPr>
                          <a:rPr lang="en-US" sz="2200" i="1">
                            <a:solidFill>
                              <a:srgbClr val="00B050"/>
                            </a:solidFill>
                            <a:latin typeface="Cambria Math" panose="02040503050406030204" pitchFamily="18" charset="0"/>
                          </a:rPr>
                        </m:ctrlPr>
                      </m:sSubPr>
                      <m:e>
                        <m:r>
                          <a:rPr lang="en-US" sz="2200" b="0" i="1" smtClean="0">
                            <a:solidFill>
                              <a:srgbClr val="00B050"/>
                            </a:solidFill>
                            <a:latin typeface="Cambria Math"/>
                          </a:rPr>
                          <m:t>𝐾</m:t>
                        </m:r>
                        <m:r>
                          <a:rPr lang="en-US" sz="2200" b="0" i="1" smtClean="0">
                            <a:solidFill>
                              <a:srgbClr val="00B050"/>
                            </a:solidFill>
                            <a:latin typeface="Cambria Math"/>
                          </a:rPr>
                          <m:t> </m:t>
                        </m:r>
                      </m:e>
                      <m:sub>
                        <m:r>
                          <a:rPr lang="en-US" sz="2200" i="1">
                            <a:solidFill>
                              <a:srgbClr val="00B050"/>
                            </a:solidFill>
                            <a:latin typeface="Cambria Math"/>
                          </a:rPr>
                          <m:t>𝐷</m:t>
                        </m:r>
                      </m:sub>
                    </m:sSub>
                  </m:oMath>
                </a14:m>
                <a:r>
                  <a:rPr lang="en-US" sz="2200" dirty="0">
                    <a:solidFill>
                      <a:srgbClr val="00B050"/>
                    </a:solidFill>
                  </a:rPr>
                  <a:t>(</a:t>
                </a:r>
                <a:r>
                  <a:rPr lang="en-US" sz="2200" b="1" dirty="0">
                    <a:solidFill>
                      <a:srgbClr val="00B050"/>
                    </a:solidFill>
                  </a:rPr>
                  <a:t>*cos(</a:t>
                </a:r>
                <a14:m>
                  <m:oMath xmlns:m="http://schemas.openxmlformats.org/officeDocument/2006/math">
                    <m:sSub>
                      <m:sSubPr>
                        <m:ctrlPr>
                          <a:rPr lang="en-US" sz="2200" b="1" i="1" dirty="0">
                            <a:solidFill>
                              <a:srgbClr val="00B050"/>
                            </a:solidFill>
                            <a:latin typeface="Cambria Math" panose="02040503050406030204" pitchFamily="18" charset="0"/>
                            <a:ea typeface="Cambria Math"/>
                          </a:rPr>
                        </m:ctrlPr>
                      </m:sSubPr>
                      <m:e>
                        <m:r>
                          <a:rPr lang="en-US" sz="2200" b="1" i="1" dirty="0">
                            <a:solidFill>
                              <a:srgbClr val="00B050"/>
                            </a:solidFill>
                            <a:latin typeface="Cambria Math"/>
                            <a:ea typeface="Cambria Math"/>
                          </a:rPr>
                          <m:t>∅</m:t>
                        </m:r>
                      </m:e>
                      <m:sub>
                        <m:r>
                          <a:rPr lang="en-US" sz="2200" b="1" i="1" dirty="0" smtClean="0">
                            <a:solidFill>
                              <a:srgbClr val="00B050"/>
                            </a:solidFill>
                            <a:latin typeface="Cambria Math"/>
                            <a:ea typeface="Cambria Math"/>
                          </a:rPr>
                          <m:t>𝑽𝑪𝑶</m:t>
                        </m:r>
                      </m:sub>
                    </m:sSub>
                    <m:r>
                      <m:rPr>
                        <m:nor/>
                      </m:rPr>
                      <a:rPr lang="en-US" sz="2200" b="1" dirty="0">
                        <a:solidFill>
                          <a:srgbClr val="00B050"/>
                        </a:solidFill>
                      </a:rPr>
                      <m:t>−</m:t>
                    </m:r>
                    <m:sSub>
                      <m:sSubPr>
                        <m:ctrlPr>
                          <a:rPr lang="en-US" sz="2200" b="1" i="1" dirty="0">
                            <a:solidFill>
                              <a:srgbClr val="00B050"/>
                            </a:solidFill>
                            <a:latin typeface="Cambria Math" panose="02040503050406030204" pitchFamily="18" charset="0"/>
                            <a:ea typeface="Cambria Math"/>
                          </a:rPr>
                        </m:ctrlPr>
                      </m:sSubPr>
                      <m:e>
                        <m:r>
                          <a:rPr lang="en-US" sz="2200" b="1" i="1" dirty="0">
                            <a:solidFill>
                              <a:srgbClr val="00B050"/>
                            </a:solidFill>
                            <a:latin typeface="Cambria Math"/>
                            <a:ea typeface="Cambria Math"/>
                          </a:rPr>
                          <m:t>∅</m:t>
                        </m:r>
                      </m:e>
                      <m:sub>
                        <m:r>
                          <a:rPr lang="en-US" sz="2200" b="1" i="1" dirty="0" smtClean="0">
                            <a:solidFill>
                              <a:srgbClr val="00B050"/>
                            </a:solidFill>
                            <a:latin typeface="Cambria Math"/>
                            <a:ea typeface="Cambria Math"/>
                          </a:rPr>
                          <m:t>𝑹𝑬𝑭</m:t>
                        </m:r>
                      </m:sub>
                    </m:sSub>
                  </m:oMath>
                </a14:m>
                <a:r>
                  <a:rPr lang="en-US" sz="2200" b="1" dirty="0">
                    <a:solidFill>
                      <a:srgbClr val="00B050"/>
                    </a:solidFill>
                  </a:rPr>
                  <a:t>)</a:t>
                </a:r>
              </a:p>
              <a:p>
                <a:pPr algn="ctr"/>
                <a14:m>
                  <m:oMath xmlns:m="http://schemas.openxmlformats.org/officeDocument/2006/math">
                    <m:sSub>
                      <m:sSubPr>
                        <m:ctrlPr>
                          <a:rPr lang="en-US" sz="2200" b="1" i="1" smtClean="0">
                            <a:solidFill>
                              <a:srgbClr val="00B050"/>
                            </a:solidFill>
                            <a:latin typeface="Cambria Math" panose="02040503050406030204" pitchFamily="18" charset="0"/>
                          </a:rPr>
                        </m:ctrlPr>
                      </m:sSubPr>
                      <m:e>
                        <m:r>
                          <a:rPr lang="en-US" sz="2200" b="1" i="1" smtClean="0">
                            <a:solidFill>
                              <a:srgbClr val="00B050"/>
                            </a:solidFill>
                            <a:latin typeface="Cambria Math"/>
                          </a:rPr>
                          <m:t>𝑽</m:t>
                        </m:r>
                      </m:e>
                      <m:sub>
                        <m:r>
                          <a:rPr lang="en-US" sz="2200" b="1" i="1" smtClean="0">
                            <a:solidFill>
                              <a:srgbClr val="00B050"/>
                            </a:solidFill>
                            <a:latin typeface="Cambria Math"/>
                          </a:rPr>
                          <m:t>𝑹𝑬𝑭</m:t>
                        </m:r>
                      </m:sub>
                    </m:sSub>
                    <m:sSub>
                      <m:sSubPr>
                        <m:ctrlPr>
                          <a:rPr lang="en-US" sz="2200" b="1" i="1" smtClean="0">
                            <a:solidFill>
                              <a:srgbClr val="00B050"/>
                            </a:solidFill>
                            <a:latin typeface="Cambria Math" panose="02040503050406030204" pitchFamily="18" charset="0"/>
                          </a:rPr>
                        </m:ctrlPr>
                      </m:sSubPr>
                      <m:e>
                        <m:r>
                          <a:rPr lang="en-US" sz="2200" b="1" i="1" smtClean="0">
                            <a:solidFill>
                              <a:srgbClr val="00B050"/>
                            </a:solidFill>
                            <a:latin typeface="Cambria Math"/>
                          </a:rPr>
                          <m:t>𝑽</m:t>
                        </m:r>
                      </m:e>
                      <m:sub>
                        <m:r>
                          <a:rPr lang="en-US" sz="2200" b="1" i="1" smtClean="0">
                            <a:solidFill>
                              <a:srgbClr val="00B050"/>
                            </a:solidFill>
                            <a:latin typeface="Cambria Math"/>
                          </a:rPr>
                          <m:t>𝑽𝑪𝑶</m:t>
                        </m:r>
                      </m:sub>
                    </m:sSub>
                  </m:oMath>
                </a14:m>
                <a:r>
                  <a:rPr lang="en-US" sz="2200" b="1" dirty="0">
                    <a:solidFill>
                      <a:srgbClr val="00B050"/>
                    </a:solidFill>
                  </a:rPr>
                  <a:t>(</a:t>
                </a:r>
                <a14:m>
                  <m:oMath xmlns:m="http://schemas.openxmlformats.org/officeDocument/2006/math">
                    <m:f>
                      <m:fPr>
                        <m:ctrlPr>
                          <a:rPr lang="en-US" sz="2200" b="1" i="1" dirty="0" smtClean="0">
                            <a:solidFill>
                              <a:srgbClr val="00B050"/>
                            </a:solidFill>
                            <a:latin typeface="Cambria Math" panose="02040503050406030204" pitchFamily="18" charset="0"/>
                          </a:rPr>
                        </m:ctrlPr>
                      </m:fPr>
                      <m:num>
                        <m:r>
                          <a:rPr lang="en-US" sz="2200" b="1" i="1" dirty="0" smtClean="0">
                            <a:solidFill>
                              <a:srgbClr val="00B050"/>
                            </a:solidFill>
                            <a:latin typeface="Cambria Math"/>
                            <a:ea typeface="Cambria Math"/>
                          </a:rPr>
                          <m:t>𝝅</m:t>
                        </m:r>
                      </m:num>
                      <m:den>
                        <m:r>
                          <a:rPr lang="en-US" sz="2200" b="1" i="1" dirty="0" smtClean="0">
                            <a:solidFill>
                              <a:srgbClr val="00B050"/>
                            </a:solidFill>
                            <a:latin typeface="Cambria Math"/>
                          </a:rPr>
                          <m:t>𝟐</m:t>
                        </m:r>
                      </m:den>
                    </m:f>
                  </m:oMath>
                </a14:m>
                <a:r>
                  <a:rPr lang="en-US" sz="2200" b="1" dirty="0">
                    <a:solidFill>
                      <a:srgbClr val="00B050"/>
                    </a:solidFill>
                  </a:rPr>
                  <a:t>-</a:t>
                </a:r>
                <a:r>
                  <a:rPr lang="en-US" sz="2200" dirty="0">
                    <a:solidFill>
                      <a:srgbClr val="00B050"/>
                    </a:solidFill>
                    <a:ea typeface="Cambria Math"/>
                  </a:rPr>
                  <a:t> </a:t>
                </a:r>
                <a14:m>
                  <m:oMath xmlns:m="http://schemas.openxmlformats.org/officeDocument/2006/math">
                    <m:r>
                      <a:rPr lang="en-US" sz="2200" i="1" dirty="0">
                        <a:solidFill>
                          <a:srgbClr val="00B050"/>
                        </a:solidFill>
                        <a:latin typeface="Cambria Math"/>
                        <a:ea typeface="Cambria Math"/>
                      </a:rPr>
                      <m:t>∆</m:t>
                    </m:r>
                    <m:r>
                      <a:rPr lang="en-US" sz="2200" i="1" dirty="0">
                        <a:solidFill>
                          <a:srgbClr val="00B050"/>
                        </a:solidFill>
                        <a:latin typeface="Cambria Math"/>
                        <a:ea typeface="Cambria Math"/>
                      </a:rPr>
                      <m:t>∅</m:t>
                    </m:r>
                  </m:oMath>
                </a14:m>
                <a:r>
                  <a:rPr lang="en-US" sz="2200" b="1" dirty="0">
                    <a:solidFill>
                      <a:srgbClr val="00B050"/>
                    </a:solidFill>
                  </a:rPr>
                  <a:t>)</a:t>
                </a:r>
              </a:p>
              <a:p>
                <a:pPr algn="ctr"/>
                <a:endParaRPr lang="en-US" b="1" dirty="0">
                  <a:solidFill>
                    <a:srgbClr val="00B050"/>
                  </a:solidFill>
                </a:endParaRPr>
              </a:p>
              <a:p>
                <a:pPr algn="ctr"/>
                <a:endParaRPr lang="en-US" b="1" dirty="0">
                  <a:solidFill>
                    <a:srgbClr val="00B050"/>
                  </a:solidFill>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81000" y="609600"/>
                <a:ext cx="8229600" cy="5867400"/>
              </a:xfrm>
              <a:blipFill>
                <a:blip r:embed="rId2"/>
                <a:stretch>
                  <a:fillRect t="-1246" r="-1630"/>
                </a:stretch>
              </a:blipFill>
            </p:spPr>
            <p:txBody>
              <a:bodyPr/>
              <a:lstStyle/>
              <a:p>
                <a:r>
                  <a:rPr lang="he-IL">
                    <a:noFill/>
                  </a:rPr>
                  <a:t> </a:t>
                </a:r>
              </a:p>
            </p:txBody>
          </p:sp>
        </mc:Fallback>
      </mc:AlternateContent>
      <p:sp>
        <p:nvSpPr>
          <p:cNvPr id="3" name="Title 2"/>
          <p:cNvSpPr>
            <a:spLocks noGrp="1"/>
          </p:cNvSpPr>
          <p:nvPr>
            <p:ph type="title"/>
          </p:nvPr>
        </p:nvSpPr>
        <p:spPr>
          <a:xfrm>
            <a:off x="457200" y="152400"/>
            <a:ext cx="8229600" cy="563562"/>
          </a:xfrm>
        </p:spPr>
        <p:txBody>
          <a:bodyPr>
            <a:normAutofit fontScale="90000"/>
          </a:bodyPr>
          <a:lstStyle/>
          <a:p>
            <a:r>
              <a:rPr lang="en-US" u="sng" dirty="0" err="1"/>
              <a:t>PLL-ANALYSIES:Phase</a:t>
            </a:r>
            <a:r>
              <a:rPr lang="en-US" u="sng" dirty="0"/>
              <a:t> Detector</a:t>
            </a:r>
          </a:p>
        </p:txBody>
      </p:sp>
      <p:cxnSp>
        <p:nvCxnSpPr>
          <p:cNvPr id="5" name="Straight Arrow Connector 4"/>
          <p:cNvCxnSpPr/>
          <p:nvPr/>
        </p:nvCxnSpPr>
        <p:spPr>
          <a:xfrm>
            <a:off x="6572655" y="5996000"/>
            <a:ext cx="2133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7889132" y="4730891"/>
            <a:ext cx="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7248727" y="5379909"/>
            <a:ext cx="729575" cy="622576"/>
          </a:xfrm>
          <a:custGeom>
            <a:avLst/>
            <a:gdLst>
              <a:gd name="connsiteX0" fmla="*/ 0 w 729575"/>
              <a:gd name="connsiteY0" fmla="*/ 622576 h 622576"/>
              <a:gd name="connsiteX1" fmla="*/ 369651 w 729575"/>
              <a:gd name="connsiteY1" fmla="*/ 6 h 622576"/>
              <a:gd name="connsiteX2" fmla="*/ 729575 w 729575"/>
              <a:gd name="connsiteY2" fmla="*/ 612848 h 622576"/>
            </a:gdLst>
            <a:ahLst/>
            <a:cxnLst>
              <a:cxn ang="0">
                <a:pos x="connsiteX0" y="connsiteY0"/>
              </a:cxn>
              <a:cxn ang="0">
                <a:pos x="connsiteX1" y="connsiteY1"/>
              </a:cxn>
              <a:cxn ang="0">
                <a:pos x="connsiteX2" y="connsiteY2"/>
              </a:cxn>
            </a:cxnLst>
            <a:rect l="l" t="t" r="r" b="b"/>
            <a:pathLst>
              <a:path w="729575" h="622576">
                <a:moveTo>
                  <a:pt x="0" y="622576"/>
                </a:moveTo>
                <a:cubicBezTo>
                  <a:pt x="124027" y="312101"/>
                  <a:pt x="248055" y="1627"/>
                  <a:pt x="369651" y="6"/>
                </a:cubicBezTo>
                <a:cubicBezTo>
                  <a:pt x="491247" y="-1615"/>
                  <a:pt x="610411" y="305616"/>
                  <a:pt x="729575" y="6128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6655340" y="5983030"/>
            <a:ext cx="603115" cy="564268"/>
          </a:xfrm>
          <a:custGeom>
            <a:avLst/>
            <a:gdLst>
              <a:gd name="connsiteX0" fmla="*/ 603115 w 603115"/>
              <a:gd name="connsiteY0" fmla="*/ 0 h 564268"/>
              <a:gd name="connsiteX1" fmla="*/ 282102 w 603115"/>
              <a:gd name="connsiteY1" fmla="*/ 564204 h 564268"/>
              <a:gd name="connsiteX2" fmla="*/ 0 w 603115"/>
              <a:gd name="connsiteY2" fmla="*/ 29183 h 564268"/>
            </a:gdLst>
            <a:ahLst/>
            <a:cxnLst>
              <a:cxn ang="0">
                <a:pos x="connsiteX0" y="connsiteY0"/>
              </a:cxn>
              <a:cxn ang="0">
                <a:pos x="connsiteX1" y="connsiteY1"/>
              </a:cxn>
              <a:cxn ang="0">
                <a:pos x="connsiteX2" y="connsiteY2"/>
              </a:cxn>
            </a:cxnLst>
            <a:rect l="l" t="t" r="r" b="b"/>
            <a:pathLst>
              <a:path w="603115" h="564268">
                <a:moveTo>
                  <a:pt x="603115" y="0"/>
                </a:moveTo>
                <a:cubicBezTo>
                  <a:pt x="492868" y="279670"/>
                  <a:pt x="382621" y="559340"/>
                  <a:pt x="282102" y="564204"/>
                </a:cubicBezTo>
                <a:cubicBezTo>
                  <a:pt x="181583" y="569068"/>
                  <a:pt x="90791" y="299125"/>
                  <a:pt x="0" y="2918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978302" y="5983030"/>
            <a:ext cx="603115" cy="564268"/>
          </a:xfrm>
          <a:custGeom>
            <a:avLst/>
            <a:gdLst>
              <a:gd name="connsiteX0" fmla="*/ 603115 w 603115"/>
              <a:gd name="connsiteY0" fmla="*/ 0 h 564268"/>
              <a:gd name="connsiteX1" fmla="*/ 282102 w 603115"/>
              <a:gd name="connsiteY1" fmla="*/ 564204 h 564268"/>
              <a:gd name="connsiteX2" fmla="*/ 0 w 603115"/>
              <a:gd name="connsiteY2" fmla="*/ 29183 h 564268"/>
            </a:gdLst>
            <a:ahLst/>
            <a:cxnLst>
              <a:cxn ang="0">
                <a:pos x="connsiteX0" y="connsiteY0"/>
              </a:cxn>
              <a:cxn ang="0">
                <a:pos x="connsiteX1" y="connsiteY1"/>
              </a:cxn>
              <a:cxn ang="0">
                <a:pos x="connsiteX2" y="connsiteY2"/>
              </a:cxn>
            </a:cxnLst>
            <a:rect l="l" t="t" r="r" b="b"/>
            <a:pathLst>
              <a:path w="603115" h="564268">
                <a:moveTo>
                  <a:pt x="603115" y="0"/>
                </a:moveTo>
                <a:cubicBezTo>
                  <a:pt x="492868" y="279670"/>
                  <a:pt x="382621" y="559340"/>
                  <a:pt x="282102" y="564204"/>
                </a:cubicBezTo>
                <a:cubicBezTo>
                  <a:pt x="181583" y="569068"/>
                  <a:pt x="90791" y="299125"/>
                  <a:pt x="0" y="2918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7639455" y="6002485"/>
                <a:ext cx="376642" cy="5107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a:ea typeface="Cambria Math"/>
                            </a:rPr>
                            <m:t>𝜋</m:t>
                          </m:r>
                        </m:num>
                        <m:den>
                          <m:r>
                            <a:rPr lang="en-US" sz="1600" b="0" i="1" smtClean="0">
                              <a:latin typeface="Cambria Math"/>
                            </a:rPr>
                            <m:t>2</m:t>
                          </m:r>
                        </m:den>
                      </m:f>
                    </m:oMath>
                  </m:oMathPara>
                </a14:m>
                <a:endParaRPr lang="en-US" sz="1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7639455" y="6002485"/>
                <a:ext cx="376642" cy="510781"/>
              </a:xfrm>
              <a:prstGeom prst="rect">
                <a:avLst/>
              </a:prstGeom>
              <a:blipFill rotWithShape="1">
                <a:blip r:embed="rId3"/>
                <a:stretch>
                  <a:fillRect b="-48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076311" y="6048394"/>
                <a:ext cx="558280" cy="418961"/>
              </a:xfrm>
              <a:prstGeom prst="rect">
                <a:avLst/>
              </a:prstGeom>
              <a:noFill/>
            </p:spPr>
            <p:txBody>
              <a:bodyPr wrap="square" rtlCol="0">
                <a:spAutoFit/>
              </a:bodyPr>
              <a:lstStyle/>
              <a:p>
                <a:r>
                  <a:rPr lang="en-US" sz="1600" dirty="0"/>
                  <a:t>-</a:t>
                </a:r>
                <a14:m>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a:ea typeface="Cambria Math"/>
                          </a:rPr>
                          <m:t>𝜋</m:t>
                        </m:r>
                      </m:num>
                      <m:den>
                        <m:r>
                          <a:rPr lang="en-US" sz="1600" b="0" i="1" smtClean="0">
                            <a:latin typeface="Cambria Math"/>
                          </a:rPr>
                          <m:t>2</m:t>
                        </m:r>
                      </m:den>
                    </m:f>
                  </m:oMath>
                </a14:m>
                <a:endParaRPr lang="en-US"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7076311" y="6048394"/>
                <a:ext cx="558280" cy="418961"/>
              </a:xfrm>
              <a:prstGeom prst="rect">
                <a:avLst/>
              </a:prstGeom>
              <a:blipFill rotWithShape="1">
                <a:blip r:embed="rId4"/>
                <a:stretch>
                  <a:fillRect l="-6593" b="-10145"/>
                </a:stretch>
              </a:blipFill>
            </p:spPr>
            <p:txBody>
              <a:bodyPr/>
              <a:lstStyle/>
              <a:p>
                <a:r>
                  <a:rPr lang="en-US">
                    <a:noFill/>
                  </a:rPr>
                  <a:t> </a:t>
                </a:r>
              </a:p>
            </p:txBody>
          </p:sp>
        </mc:Fallback>
      </mc:AlternateContent>
      <p:sp>
        <p:nvSpPr>
          <p:cNvPr id="17" name="TextBox 16"/>
          <p:cNvSpPr txBox="1"/>
          <p:nvPr/>
        </p:nvSpPr>
        <p:spPr>
          <a:xfrm>
            <a:off x="8007990" y="4546225"/>
            <a:ext cx="304892" cy="369332"/>
          </a:xfrm>
          <a:prstGeom prst="rect">
            <a:avLst/>
          </a:prstGeom>
          <a:noFill/>
        </p:spPr>
        <p:txBody>
          <a:bodyPr wrap="none" rtlCol="0">
            <a:spAutoFit/>
          </a:bodyPr>
          <a:lstStyle/>
          <a:p>
            <a:r>
              <a:rPr lang="en-US" dirty="0"/>
              <a:t>v</a:t>
            </a:r>
          </a:p>
        </p:txBody>
      </p:sp>
      <mc:AlternateContent xmlns:mc="http://schemas.openxmlformats.org/markup-compatibility/2006" xmlns:a14="http://schemas.microsoft.com/office/drawing/2010/main">
        <mc:Choice Requires="a14">
          <p:sp>
            <p:nvSpPr>
              <p:cNvPr id="18" name="TextBox 17"/>
              <p:cNvSpPr txBox="1"/>
              <p:nvPr/>
            </p:nvSpPr>
            <p:spPr>
              <a:xfrm>
                <a:off x="8581417" y="6036456"/>
                <a:ext cx="540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a:ea typeface="Cambria Math"/>
                        </a:rPr>
                        <m:t>∆</m:t>
                      </m:r>
                      <m:r>
                        <a:rPr lang="en-US" i="1" dirty="0">
                          <a:latin typeface="Cambria Math"/>
                          <a:ea typeface="Cambria Math"/>
                        </a:rPr>
                        <m:t>∅</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8581417" y="6036456"/>
                <a:ext cx="540533" cy="369332"/>
              </a:xfrm>
              <a:prstGeom prst="rect">
                <a:avLst/>
              </a:prstGeom>
              <a:blipFill rotWithShape="1">
                <a:blip r:embed="rId5"/>
                <a:stretch>
                  <a:fillRect/>
                </a:stretch>
              </a:blipFill>
            </p:spPr>
            <p:txBody>
              <a:bodyPr/>
              <a:lstStyle/>
              <a:p>
                <a:r>
                  <a:rPr lang="en-US">
                    <a:noFill/>
                  </a:rPr>
                  <a:t> </a:t>
                </a:r>
              </a:p>
            </p:txBody>
          </p:sp>
        </mc:Fallback>
      </mc:AlternateContent>
      <p:cxnSp>
        <p:nvCxnSpPr>
          <p:cNvPr id="20" name="Straight Connector 19"/>
          <p:cNvCxnSpPr/>
          <p:nvPr/>
        </p:nvCxnSpPr>
        <p:spPr>
          <a:xfrm flipH="1">
            <a:off x="6956898" y="5105400"/>
            <a:ext cx="677693" cy="1600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786815" y="4481720"/>
                <a:ext cx="5064868" cy="498342"/>
              </a:xfrm>
              <a:prstGeom prst="rect">
                <a:avLst/>
              </a:prstGeom>
              <a:noFill/>
            </p:spPr>
            <p:txBody>
              <a:bodyPr wrap="square"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𝑑</m:t>
                        </m:r>
                        <m:sSub>
                          <m:sSubPr>
                            <m:ctrlPr>
                              <a:rPr lang="en-US" i="1" dirty="0">
                                <a:latin typeface="Cambria Math" panose="02040503050406030204" pitchFamily="18" charset="0"/>
                                <a:ea typeface="Cambria Math"/>
                              </a:rPr>
                            </m:ctrlPr>
                          </m:sSubPr>
                          <m:e>
                            <m:r>
                              <a:rPr lang="en-US" i="1" dirty="0">
                                <a:latin typeface="Cambria Math"/>
                                <a:ea typeface="Cambria Math"/>
                              </a:rPr>
                              <m:t>∅</m:t>
                            </m:r>
                          </m:e>
                          <m:sub>
                            <m:r>
                              <a:rPr lang="en-US" b="0" i="1" dirty="0" smtClean="0">
                                <a:latin typeface="Cambria Math"/>
                                <a:ea typeface="Cambria Math"/>
                              </a:rPr>
                              <m:t>𝑉𝐶𝑂</m:t>
                            </m:r>
                          </m:sub>
                        </m:sSub>
                      </m:num>
                      <m:den>
                        <m:r>
                          <a:rPr lang="en-US" b="0" i="1" smtClean="0">
                            <a:latin typeface="Cambria Math"/>
                          </a:rPr>
                          <m:t>𝑑𝑡</m:t>
                        </m:r>
                      </m:den>
                    </m:f>
                  </m:oMath>
                </a14:m>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a:rPr>
                          <m:t>𝑑</m:t>
                        </m:r>
                        <m:sSub>
                          <m:sSubPr>
                            <m:ctrlPr>
                              <a:rPr lang="en-US" i="1" dirty="0">
                                <a:latin typeface="Cambria Math" panose="02040503050406030204" pitchFamily="18" charset="0"/>
                                <a:ea typeface="Cambria Math"/>
                              </a:rPr>
                            </m:ctrlPr>
                          </m:sSubPr>
                          <m:e>
                            <m:r>
                              <a:rPr lang="en-US" i="1" dirty="0">
                                <a:latin typeface="Cambria Math"/>
                                <a:ea typeface="Cambria Math"/>
                              </a:rPr>
                              <m:t>∅</m:t>
                            </m:r>
                          </m:e>
                          <m:sub>
                            <m:r>
                              <a:rPr lang="en-US" b="0" i="1" dirty="0" smtClean="0">
                                <a:latin typeface="Cambria Math"/>
                                <a:ea typeface="Cambria Math"/>
                              </a:rPr>
                              <m:t>𝑅𝐸𝐹</m:t>
                            </m:r>
                          </m:sub>
                        </m:sSub>
                      </m:num>
                      <m:den>
                        <m:r>
                          <a:rPr lang="en-US" i="1">
                            <a:latin typeface="Cambria Math"/>
                          </a:rPr>
                          <m:t>𝑑𝑡</m:t>
                        </m:r>
                      </m:den>
                    </m:f>
                  </m:oMath>
                </a14:m>
                <a:r>
                  <a:rPr lang="en-US" dirty="0"/>
                  <a:t>=0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𝑤</m:t>
                        </m:r>
                      </m:e>
                      <m:sub>
                        <m:r>
                          <a:rPr lang="en-US" b="0" i="1" dirty="0" smtClean="0">
                            <a:latin typeface="Cambria Math"/>
                          </a:rPr>
                          <m:t>𝑉𝐶𝑂</m:t>
                        </m:r>
                      </m:sub>
                    </m:sSub>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𝑤</m:t>
                        </m:r>
                      </m:e>
                      <m:sub>
                        <m:r>
                          <a:rPr lang="en-US" b="0" i="1" dirty="0" smtClean="0">
                            <a:latin typeface="Cambria Math"/>
                          </a:rPr>
                          <m:t>𝑅𝐸𝐹</m:t>
                        </m:r>
                      </m:sub>
                    </m:sSub>
                  </m:oMath>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3786815" y="4481720"/>
                <a:ext cx="5064868" cy="498342"/>
              </a:xfrm>
              <a:prstGeom prst="rect">
                <a:avLst/>
              </a:prstGeom>
              <a:blipFill rotWithShape="1">
                <a:blip r:embed="rId6"/>
                <a:stretch>
                  <a:fillRect b="-10976"/>
                </a:stretch>
              </a:blipFill>
            </p:spPr>
            <p:txBody>
              <a:bodyPr/>
              <a:lstStyle/>
              <a:p>
                <a:r>
                  <a:rPr lang="en-US">
                    <a:noFill/>
                  </a:rPr>
                  <a:t> </a:t>
                </a:r>
              </a:p>
            </p:txBody>
          </p:sp>
        </mc:Fallback>
      </mc:AlternateContent>
      <p:sp>
        <p:nvSpPr>
          <p:cNvPr id="26" name="Right Arrow 25"/>
          <p:cNvSpPr/>
          <p:nvPr/>
        </p:nvSpPr>
        <p:spPr>
          <a:xfrm>
            <a:off x="5676932" y="4495430"/>
            <a:ext cx="978408" cy="484632"/>
          </a:xfrm>
          <a:prstGeom prst="right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07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80">
                                          <p:stCondLst>
                                            <p:cond delay="0"/>
                                          </p:stCondLst>
                                        </p:cTn>
                                        <p:tgtEl>
                                          <p:spTgt spid="24"/>
                                        </p:tgtEl>
                                      </p:cBhvr>
                                    </p:animEffect>
                                    <p:anim calcmode="lin" valueType="num">
                                      <p:cBhvr>
                                        <p:cTn id="8"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3" dur="26">
                                          <p:stCondLst>
                                            <p:cond delay="650"/>
                                          </p:stCondLst>
                                        </p:cTn>
                                        <p:tgtEl>
                                          <p:spTgt spid="24"/>
                                        </p:tgtEl>
                                      </p:cBhvr>
                                      <p:to x="100000" y="60000"/>
                                    </p:animScale>
                                    <p:animScale>
                                      <p:cBhvr>
                                        <p:cTn id="14" dur="166" decel="50000">
                                          <p:stCondLst>
                                            <p:cond delay="676"/>
                                          </p:stCondLst>
                                        </p:cTn>
                                        <p:tgtEl>
                                          <p:spTgt spid="24"/>
                                        </p:tgtEl>
                                      </p:cBhvr>
                                      <p:to x="100000" y="100000"/>
                                    </p:animScale>
                                    <p:animScale>
                                      <p:cBhvr>
                                        <p:cTn id="15" dur="26">
                                          <p:stCondLst>
                                            <p:cond delay="1312"/>
                                          </p:stCondLst>
                                        </p:cTn>
                                        <p:tgtEl>
                                          <p:spTgt spid="24"/>
                                        </p:tgtEl>
                                      </p:cBhvr>
                                      <p:to x="100000" y="80000"/>
                                    </p:animScale>
                                    <p:animScale>
                                      <p:cBhvr>
                                        <p:cTn id="16" dur="166" decel="50000">
                                          <p:stCondLst>
                                            <p:cond delay="1338"/>
                                          </p:stCondLst>
                                        </p:cTn>
                                        <p:tgtEl>
                                          <p:spTgt spid="24"/>
                                        </p:tgtEl>
                                      </p:cBhvr>
                                      <p:to x="100000" y="100000"/>
                                    </p:animScale>
                                    <p:animScale>
                                      <p:cBhvr>
                                        <p:cTn id="17" dur="26">
                                          <p:stCondLst>
                                            <p:cond delay="1642"/>
                                          </p:stCondLst>
                                        </p:cTn>
                                        <p:tgtEl>
                                          <p:spTgt spid="24"/>
                                        </p:tgtEl>
                                      </p:cBhvr>
                                      <p:to x="100000" y="90000"/>
                                    </p:animScale>
                                    <p:animScale>
                                      <p:cBhvr>
                                        <p:cTn id="18" dur="166" decel="50000">
                                          <p:stCondLst>
                                            <p:cond delay="1668"/>
                                          </p:stCondLst>
                                        </p:cTn>
                                        <p:tgtEl>
                                          <p:spTgt spid="24"/>
                                        </p:tgtEl>
                                      </p:cBhvr>
                                      <p:to x="100000" y="100000"/>
                                    </p:animScale>
                                    <p:animScale>
                                      <p:cBhvr>
                                        <p:cTn id="19" dur="26">
                                          <p:stCondLst>
                                            <p:cond delay="1808"/>
                                          </p:stCondLst>
                                        </p:cTn>
                                        <p:tgtEl>
                                          <p:spTgt spid="24"/>
                                        </p:tgtEl>
                                      </p:cBhvr>
                                      <p:to x="100000" y="95000"/>
                                    </p:animScale>
                                    <p:animScale>
                                      <p:cBhvr>
                                        <p:cTn id="20" dur="166" decel="50000">
                                          <p:stCondLst>
                                            <p:cond delay="1834"/>
                                          </p:stCondLst>
                                        </p:cTn>
                                        <p:tgtEl>
                                          <p:spTgt spid="2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554357" y="1958869"/>
                <a:ext cx="8229600" cy="4525963"/>
              </a:xfrm>
            </p:spPr>
            <p:txBody>
              <a:bodyPr>
                <a:normAutofit/>
              </a:bodyPr>
              <a:lstStyle/>
              <a:p>
                <a:pPr marL="0" indent="0">
                  <a:buNone/>
                </a:pPr>
                <a14:m>
                  <m:oMath xmlns:m="http://schemas.openxmlformats.org/officeDocument/2006/math">
                    <m:sSub>
                      <m:sSubPr>
                        <m:ctrlPr>
                          <a:rPr lang="en-US" i="1" smtClean="0">
                            <a:latin typeface="Cambria Math" panose="02040503050406030204" pitchFamily="18" charset="0"/>
                          </a:rPr>
                        </m:ctrlPr>
                      </m:sSubPr>
                      <m:e>
                        <m:r>
                          <a:rPr lang="en-US" i="1">
                            <a:latin typeface="Cambria Math"/>
                          </a:rPr>
                          <m:t>𝑊</m:t>
                        </m:r>
                      </m:e>
                      <m:sub>
                        <m:r>
                          <a:rPr lang="en-US" b="0" i="1" smtClean="0">
                            <a:latin typeface="Cambria Math"/>
                          </a:rPr>
                          <m:t>𝑜𝑢𝑡</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a:rPr>
                          <m:t>𝑊</m:t>
                        </m:r>
                      </m:e>
                      <m:sub>
                        <m:r>
                          <a:rPr lang="en-US" b="0" i="1" smtClean="0">
                            <a:latin typeface="Cambria Math"/>
                          </a:rPr>
                          <m:t>0</m:t>
                        </m:r>
                      </m:sub>
                    </m:sSub>
                  </m:oMath>
                </a14:m>
                <a:r>
                  <a:rPr lang="en-US" i="1" dirty="0"/>
                  <a:t>+</a:t>
                </a:r>
                <a14:m>
                  <m:oMath xmlns:m="http://schemas.openxmlformats.org/officeDocument/2006/math">
                    <m:sSub>
                      <m:sSubPr>
                        <m:ctrlPr>
                          <a:rPr lang="en-US" i="1">
                            <a:latin typeface="Cambria Math" panose="02040503050406030204" pitchFamily="18" charset="0"/>
                          </a:rPr>
                        </m:ctrlPr>
                      </m:sSubPr>
                      <m:e>
                        <m:r>
                          <a:rPr lang="en-US" i="1">
                            <a:latin typeface="Cambria Math"/>
                          </a:rPr>
                          <m:t>𝐾</m:t>
                        </m:r>
                      </m:e>
                      <m:sub>
                        <m:r>
                          <a:rPr lang="en-US" i="1">
                            <a:latin typeface="Cambria Math"/>
                          </a:rPr>
                          <m:t>𝑉𝐶𝑂</m:t>
                        </m:r>
                      </m:sub>
                    </m:sSub>
                    <m:sSub>
                      <m:sSubPr>
                        <m:ctrlPr>
                          <a:rPr lang="en-US" i="1">
                            <a:latin typeface="Cambria Math" panose="02040503050406030204" pitchFamily="18" charset="0"/>
                          </a:rPr>
                        </m:ctrlPr>
                      </m:sSubPr>
                      <m:e>
                        <m:r>
                          <a:rPr lang="en-US" i="1">
                            <a:latin typeface="Cambria Math"/>
                          </a:rPr>
                          <m:t>𝑉</m:t>
                        </m:r>
                      </m:e>
                      <m:sub>
                        <m:r>
                          <a:rPr lang="en-US" i="1">
                            <a:latin typeface="Cambria Math"/>
                          </a:rPr>
                          <m:t>𝑐𝑜𝑛𝑡𝑟𝑜𝑙</m:t>
                        </m:r>
                      </m:sub>
                    </m:sSub>
                    <m:r>
                      <m:rPr>
                        <m:nor/>
                      </m:rPr>
                      <a:rPr lang="en-US" dirty="0"/>
                      <m:t>(</m:t>
                    </m:r>
                    <m:r>
                      <m:rPr>
                        <m:nor/>
                      </m:rPr>
                      <a:rPr lang="en-US" dirty="0"/>
                      <m:t>t</m:t>
                    </m:r>
                    <m:r>
                      <m:rPr>
                        <m:nor/>
                      </m:rPr>
                      <a:rPr lang="en-US" dirty="0"/>
                      <m:t>)</m:t>
                    </m:r>
                  </m:oMath>
                </a14:m>
                <a:endParaRPr lang="en-US" b="1" dirty="0"/>
              </a:p>
              <a:p>
                <a:pPr marL="0" indent="0">
                  <a:buNone/>
                </a:pPr>
                <a:endParaRPr lang="en-US" b="1" dirty="0"/>
              </a:p>
              <a:p>
                <a:pPr marL="0" indent="0">
                  <a:buNone/>
                </a:pPr>
                <a:endParaRPr lang="en-US" b="1" dirty="0"/>
              </a:p>
              <a:p>
                <a:pPr marL="0" indent="0">
                  <a:buNone/>
                </a:pPr>
                <a14:m>
                  <m:oMath xmlns:m="http://schemas.openxmlformats.org/officeDocument/2006/math">
                    <m:r>
                      <m:rPr>
                        <m:nor/>
                      </m:rPr>
                      <a:rPr lang="el-GR" b="1" dirty="0" smtClean="0">
                        <a:solidFill>
                          <a:schemeClr val="tx1"/>
                        </a:solidFill>
                      </a:rPr>
                      <m:t>θ</m:t>
                    </m:r>
                  </m:oMath>
                </a14:m>
                <a:r>
                  <a:rPr lang="en-US" b="1" dirty="0"/>
                  <a:t>(t)=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𝑾</m:t>
                        </m:r>
                      </m:e>
                      <m:sub>
                        <m:r>
                          <a:rPr lang="en-US" b="1" i="1">
                            <a:latin typeface="Cambria Math"/>
                          </a:rPr>
                          <m:t>𝟎</m:t>
                        </m:r>
                      </m:sub>
                    </m:sSub>
                    <m:r>
                      <a:rPr lang="en-US" b="1" i="1" smtClean="0">
                        <a:latin typeface="Cambria Math"/>
                      </a:rPr>
                      <m:t>𝒕</m:t>
                    </m:r>
                    <m:r>
                      <a:rPr lang="en-US" b="1" i="1" smtClean="0">
                        <a:latin typeface="Cambria Math"/>
                      </a:rPr>
                      <m:t>+</m:t>
                    </m:r>
                    <m:sSub>
                      <m:sSubPr>
                        <m:ctrlPr>
                          <a:rPr lang="en-US" b="1" i="1">
                            <a:latin typeface="Cambria Math" panose="02040503050406030204" pitchFamily="18" charset="0"/>
                          </a:rPr>
                        </m:ctrlPr>
                      </m:sSubPr>
                      <m:e>
                        <m:r>
                          <a:rPr lang="en-US" b="1" i="1">
                            <a:latin typeface="Cambria Math"/>
                          </a:rPr>
                          <m:t>𝑲</m:t>
                        </m:r>
                      </m:e>
                      <m:sub>
                        <m:r>
                          <a:rPr lang="en-US" b="1" i="1">
                            <a:latin typeface="Cambria Math"/>
                          </a:rPr>
                          <m:t>𝑽𝑪𝑶</m:t>
                        </m:r>
                      </m:sub>
                    </m:sSub>
                    <m:nary>
                      <m:naryPr>
                        <m:limLoc m:val="undOvr"/>
                        <m:ctrlPr>
                          <a:rPr lang="en-US" b="1" i="1" dirty="0">
                            <a:latin typeface="Cambria Math" panose="02040503050406030204" pitchFamily="18" charset="0"/>
                          </a:rPr>
                        </m:ctrlPr>
                      </m:naryPr>
                      <m:sub>
                        <m:r>
                          <m:rPr>
                            <m:brk m:alnAt="24"/>
                          </m:rPr>
                          <a:rPr lang="en-US" b="1" i="1" dirty="0">
                            <a:latin typeface="Cambria Math"/>
                          </a:rPr>
                          <m:t>−</m:t>
                        </m:r>
                        <m:r>
                          <a:rPr lang="en-US" b="1" i="1" dirty="0">
                            <a:latin typeface="Cambria Math"/>
                            <a:ea typeface="Cambria Math"/>
                          </a:rPr>
                          <m:t>∞</m:t>
                        </m:r>
                      </m:sub>
                      <m:sup>
                        <m:r>
                          <a:rPr lang="en-US" b="1" i="1" dirty="0">
                            <a:latin typeface="Cambria Math"/>
                          </a:rPr>
                          <m:t>𝒕</m:t>
                        </m:r>
                      </m:sup>
                      <m:e>
                        <m:sSub>
                          <m:sSubPr>
                            <m:ctrlPr>
                              <a:rPr lang="en-US" b="1" i="1">
                                <a:latin typeface="Cambria Math" panose="02040503050406030204" pitchFamily="18" charset="0"/>
                              </a:rPr>
                            </m:ctrlPr>
                          </m:sSubPr>
                          <m:e>
                            <m:r>
                              <a:rPr lang="en-US" b="1" i="1">
                                <a:latin typeface="Cambria Math"/>
                              </a:rPr>
                              <m:t>𝑽</m:t>
                            </m:r>
                          </m:e>
                          <m:sub>
                            <m:r>
                              <a:rPr lang="en-US" b="1" i="1">
                                <a:latin typeface="Cambria Math"/>
                              </a:rPr>
                              <m:t>𝒄𝒐𝒏𝒕𝒓𝒐𝒍</m:t>
                            </m:r>
                          </m:sub>
                        </m:sSub>
                        <m:r>
                          <m:rPr>
                            <m:nor/>
                          </m:rPr>
                          <a:rPr lang="en-US" b="1" dirty="0"/>
                          <m:t>(</m:t>
                        </m:r>
                        <m:r>
                          <m:rPr>
                            <m:nor/>
                          </m:rPr>
                          <a:rPr lang="en-US" b="1" dirty="0"/>
                          <m:t>t</m:t>
                        </m:r>
                        <m:r>
                          <m:rPr>
                            <m:nor/>
                          </m:rPr>
                          <a:rPr lang="en-US" b="1" dirty="0"/>
                          <m:t>)</m:t>
                        </m:r>
                        <m:r>
                          <m:rPr>
                            <m:nor/>
                          </m:rPr>
                          <a:rPr lang="en-US" b="1" dirty="0"/>
                          <m:t>dt</m:t>
                        </m:r>
                        <m:r>
                          <m:rPr>
                            <m:nor/>
                          </m:rPr>
                          <a:rPr lang="en-US" b="1" dirty="0"/>
                          <m:t> </m:t>
                        </m:r>
                      </m:e>
                    </m:nary>
                  </m:oMath>
                </a14:m>
                <a:endParaRPr lang="en-US" b="1" i="1" dirty="0">
                  <a:latin typeface="Cambria Math"/>
                </a:endParaRPr>
              </a:p>
              <a:p>
                <a:pPr marL="0" indent="0">
                  <a:buNone/>
                </a:pPr>
                <a:endParaRPr lang="en-US" i="1" dirty="0">
                  <a:latin typeface="Cambria Math"/>
                </a:endParaRPr>
              </a:p>
              <a:p>
                <a:pPr marL="0" indent="0">
                  <a:buNone/>
                </a:pP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𝑉</m:t>
                        </m:r>
                      </m:e>
                      <m:sub>
                        <m:r>
                          <a:rPr lang="en-US" i="1">
                            <a:solidFill>
                              <a:prstClr val="black"/>
                            </a:solidFill>
                            <a:latin typeface="Cambria Math"/>
                          </a:rPr>
                          <m:t>𝑜𝑢𝑡</m:t>
                        </m:r>
                      </m:sub>
                    </m:sSub>
                    <m:r>
                      <a:rPr lang="en-US" i="1">
                        <a:solidFill>
                          <a:prstClr val="black"/>
                        </a:solidFill>
                        <a:latin typeface="Cambria Math"/>
                      </a:rPr>
                      <m:t> </m:t>
                    </m:r>
                  </m:oMath>
                </a14:m>
                <a:r>
                  <a:rPr lang="en-US" dirty="0"/>
                  <a:t>=A(t)</a:t>
                </a:r>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a:rPr>
                          <m:t>cos</m:t>
                        </m:r>
                        <m:r>
                          <a:rPr lang="en-US" b="0" i="1" smtClean="0">
                            <a:latin typeface="Cambria Math"/>
                          </a:rPr>
                          <m:t>(</m:t>
                        </m:r>
                      </m:fName>
                      <m:e>
                        <m:r>
                          <m:rPr>
                            <m:nor/>
                          </m:rPr>
                          <a:rPr lang="el-GR" dirty="0"/>
                          <m:t>θ</m:t>
                        </m:r>
                        <m:r>
                          <m:rPr>
                            <m:nor/>
                          </m:rPr>
                          <a:rPr lang="en-US" dirty="0"/>
                          <m:t>(</m:t>
                        </m:r>
                        <m:r>
                          <m:rPr>
                            <m:nor/>
                          </m:rPr>
                          <a:rPr lang="en-US" dirty="0"/>
                          <m:t>t</m:t>
                        </m:r>
                        <m:r>
                          <m:rPr>
                            <m:nor/>
                          </m:rPr>
                          <a:rPr lang="en-US" dirty="0"/>
                          <m:t>)</m:t>
                        </m:r>
                      </m:e>
                    </m:func>
                  </m:oMath>
                </a14:m>
                <a:r>
                  <a:rPr lang="en-US" dirty="0"/>
                  <a:t>)</a:t>
                </a:r>
              </a:p>
              <a:p>
                <a:pPr marL="0" indent="0">
                  <a:buNone/>
                </a:pPr>
                <a:endParaRPr lang="en-US" dirty="0"/>
              </a:p>
              <a:p>
                <a:pPr marL="0" indent="0">
                  <a:buNone/>
                </a:pPr>
                <a:r>
                  <a:rPr lang="en-US" dirty="0"/>
                  <a:t>=A(t)</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a:rPr>
                          <m:t>cos</m:t>
                        </m:r>
                      </m:fName>
                      <m:e>
                        <m:sSub>
                          <m:sSubPr>
                            <m:ctrlPr>
                              <a:rPr lang="en-US" i="1">
                                <a:latin typeface="Cambria Math" panose="02040503050406030204" pitchFamily="18" charset="0"/>
                              </a:rPr>
                            </m:ctrlPr>
                          </m:sSubPr>
                          <m:e>
                            <m:r>
                              <a:rPr lang="en-US" b="0" i="1" smtClean="0">
                                <a:latin typeface="Cambria Math"/>
                              </a:rPr>
                              <m:t>(</m:t>
                            </m:r>
                            <m:r>
                              <a:rPr lang="en-US" i="1">
                                <a:latin typeface="Cambria Math"/>
                              </a:rPr>
                              <m:t>𝑊</m:t>
                            </m:r>
                          </m:e>
                          <m:sub>
                            <m:r>
                              <a:rPr lang="en-US" i="1">
                                <a:latin typeface="Cambria Math"/>
                              </a:rPr>
                              <m:t>0</m:t>
                            </m:r>
                          </m:sub>
                        </m:sSub>
                      </m:e>
                    </m:func>
                  </m:oMath>
                </a14:m>
                <a:r>
                  <a:rPr lang="en-US" dirty="0"/>
                  <a:t>t+</a:t>
                </a:r>
                <a14:m>
                  <m:oMath xmlns:m="http://schemas.openxmlformats.org/officeDocument/2006/math">
                    <m:sSub>
                      <m:sSubPr>
                        <m:ctrlPr>
                          <a:rPr lang="en-US" i="1">
                            <a:latin typeface="Cambria Math" panose="02040503050406030204" pitchFamily="18" charset="0"/>
                          </a:rPr>
                        </m:ctrlPr>
                      </m:sSubPr>
                      <m:e>
                        <m:r>
                          <a:rPr lang="en-US" i="1">
                            <a:latin typeface="Cambria Math"/>
                          </a:rPr>
                          <m:t>𝐾</m:t>
                        </m:r>
                      </m:e>
                      <m:sub>
                        <m:r>
                          <a:rPr lang="en-US" i="1">
                            <a:latin typeface="Cambria Math"/>
                          </a:rPr>
                          <m:t>𝑉𝐶𝑂</m:t>
                        </m:r>
                      </m:sub>
                    </m:sSub>
                    <m:nary>
                      <m:naryPr>
                        <m:limLoc m:val="undOvr"/>
                        <m:ctrlPr>
                          <a:rPr lang="en-US" i="1" dirty="0">
                            <a:latin typeface="Cambria Math" panose="02040503050406030204" pitchFamily="18" charset="0"/>
                          </a:rPr>
                        </m:ctrlPr>
                      </m:naryPr>
                      <m:sub>
                        <m:r>
                          <m:rPr>
                            <m:brk m:alnAt="24"/>
                          </m:rPr>
                          <a:rPr lang="en-US" i="1" dirty="0">
                            <a:latin typeface="Cambria Math"/>
                          </a:rPr>
                          <m:t>−</m:t>
                        </m:r>
                        <m:r>
                          <a:rPr lang="en-US" i="1" dirty="0">
                            <a:latin typeface="Cambria Math"/>
                            <a:ea typeface="Cambria Math"/>
                          </a:rPr>
                          <m:t>∞</m:t>
                        </m:r>
                      </m:sub>
                      <m:sup>
                        <m:r>
                          <a:rPr lang="en-US" i="1" dirty="0">
                            <a:latin typeface="Cambria Math"/>
                          </a:rPr>
                          <m:t>𝑡</m:t>
                        </m:r>
                      </m:sup>
                      <m:e>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𝑉</m:t>
                            </m:r>
                          </m:e>
                          <m:sub>
                            <m:r>
                              <a:rPr lang="en-US" i="1">
                                <a:solidFill>
                                  <a:prstClr val="black"/>
                                </a:solidFill>
                                <a:latin typeface="Cambria Math"/>
                              </a:rPr>
                              <m:t>𝑐𝑜𝑛𝑡𝑟𝑜𝑙</m:t>
                            </m:r>
                          </m:sub>
                        </m:sSub>
                        <m:r>
                          <m:rPr>
                            <m:nor/>
                          </m:rPr>
                          <a:rPr lang="en-US" dirty="0">
                            <a:solidFill>
                              <a:prstClr val="black"/>
                            </a:solidFill>
                          </a:rPr>
                          <m:t>(</m:t>
                        </m:r>
                        <m:r>
                          <m:rPr>
                            <m:nor/>
                          </m:rPr>
                          <a:rPr lang="en-US" dirty="0">
                            <a:solidFill>
                              <a:prstClr val="black"/>
                            </a:solidFill>
                          </a:rPr>
                          <m:t>t</m:t>
                        </m:r>
                        <m:r>
                          <m:rPr>
                            <m:nor/>
                          </m:rPr>
                          <a:rPr lang="en-US" dirty="0">
                            <a:solidFill>
                              <a:prstClr val="black"/>
                            </a:solidFill>
                          </a:rPr>
                          <m:t>)</m:t>
                        </m:r>
                        <m:r>
                          <m:rPr>
                            <m:nor/>
                          </m:rPr>
                          <a:rPr lang="en-US" dirty="0"/>
                          <m:t>dt</m:t>
                        </m:r>
                        <m:r>
                          <m:rPr>
                            <m:nor/>
                          </m:rPr>
                          <a:rPr lang="en-US" dirty="0"/>
                          <m:t> </m:t>
                        </m:r>
                        <m:r>
                          <m:rPr>
                            <m:nor/>
                          </m:rPr>
                          <a:rPr lang="en-US" dirty="0"/>
                          <m:t>)</m:t>
                        </m:r>
                      </m:e>
                    </m:nary>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554357" y="1958869"/>
                <a:ext cx="8229600" cy="4525963"/>
              </a:xfrm>
              <a:blipFill>
                <a:blip r:embed="rId3"/>
                <a:stretch>
                  <a:fillRect l="-1407" t="-942"/>
                </a:stretch>
              </a:blipFill>
            </p:spPr>
            <p:txBody>
              <a:bodyPr/>
              <a:lstStyle/>
              <a:p>
                <a:r>
                  <a:rPr lang="en-US">
                    <a:noFill/>
                  </a:rPr>
                  <a:t> </a:t>
                </a:r>
              </a:p>
            </p:txBody>
          </p:sp>
        </mc:Fallback>
      </mc:AlternateContent>
      <p:sp>
        <p:nvSpPr>
          <p:cNvPr id="4" name="Rectangle 3"/>
          <p:cNvSpPr/>
          <p:nvPr/>
        </p:nvSpPr>
        <p:spPr>
          <a:xfrm>
            <a:off x="6019800" y="1371600"/>
            <a:ext cx="1676400"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err="1"/>
              <a:t>vco</a:t>
            </a:r>
            <a:endParaRPr lang="en-US" sz="2800" dirty="0"/>
          </a:p>
        </p:txBody>
      </p:sp>
      <p:sp>
        <p:nvSpPr>
          <p:cNvPr id="3" name="Title 2"/>
          <p:cNvSpPr>
            <a:spLocks noGrp="1"/>
          </p:cNvSpPr>
          <p:nvPr>
            <p:ph type="title"/>
          </p:nvPr>
        </p:nvSpPr>
        <p:spPr>
          <a:xfrm>
            <a:off x="292672" y="239282"/>
            <a:ext cx="8229600" cy="609600"/>
          </a:xfrm>
        </p:spPr>
        <p:txBody>
          <a:bodyPr>
            <a:normAutofit fontScale="90000"/>
          </a:bodyPr>
          <a:lstStyle/>
          <a:p>
            <a:br>
              <a:rPr lang="en-US" u="sng" dirty="0">
                <a:solidFill>
                  <a:schemeClr val="accent6">
                    <a:lumMod val="75000"/>
                  </a:schemeClr>
                </a:solidFill>
              </a:rPr>
            </a:br>
            <a:br>
              <a:rPr lang="en-US" u="sng" dirty="0">
                <a:solidFill>
                  <a:schemeClr val="accent6">
                    <a:lumMod val="75000"/>
                  </a:schemeClr>
                </a:solidFill>
              </a:rPr>
            </a:br>
            <a:r>
              <a:rPr lang="en-US" u="sng" dirty="0">
                <a:solidFill>
                  <a:schemeClr val="accent6">
                    <a:lumMod val="75000"/>
                  </a:schemeClr>
                </a:solidFill>
              </a:rPr>
              <a:t>VCO:</a:t>
            </a:r>
            <a:br>
              <a:rPr lang="en-US" u="sng" dirty="0">
                <a:solidFill>
                  <a:schemeClr val="accent6">
                    <a:lumMod val="75000"/>
                  </a:schemeClr>
                </a:solidFill>
              </a:rPr>
            </a:br>
            <a:br>
              <a:rPr lang="en-US" u="sng" dirty="0">
                <a:solidFill>
                  <a:schemeClr val="accent6">
                    <a:lumMod val="75000"/>
                  </a:schemeClr>
                </a:solidFill>
              </a:rPr>
            </a:br>
            <a:endParaRPr lang="en-US" dirty="0"/>
          </a:p>
        </p:txBody>
      </p:sp>
      <p:cxnSp>
        <p:nvCxnSpPr>
          <p:cNvPr id="5" name="Straight Arrow Connector 4"/>
          <p:cNvCxnSpPr/>
          <p:nvPr/>
        </p:nvCxnSpPr>
        <p:spPr>
          <a:xfrm>
            <a:off x="7692542" y="17145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562600" y="17145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5199278" y="1295400"/>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𝑉</m:t>
                          </m:r>
                        </m:e>
                        <m:sub>
                          <m:r>
                            <a:rPr lang="en-US" i="1">
                              <a:solidFill>
                                <a:prstClr val="black"/>
                              </a:solidFill>
                              <a:latin typeface="Cambria Math"/>
                            </a:rPr>
                            <m:t>𝑐𝑜𝑛𝑡𝑟𝑜𝑙</m:t>
                          </m:r>
                        </m:sub>
                      </m:sSub>
                      <m:r>
                        <m:rPr>
                          <m:nor/>
                        </m:rPr>
                        <a:rPr lang="en-US" dirty="0">
                          <a:solidFill>
                            <a:prstClr val="black"/>
                          </a:solidFill>
                        </a:rPr>
                        <m:t>(</m:t>
                      </m:r>
                      <m:r>
                        <m:rPr>
                          <m:nor/>
                        </m:rPr>
                        <a:rPr lang="en-US" dirty="0">
                          <a:solidFill>
                            <a:prstClr val="black"/>
                          </a:solidFill>
                        </a:rPr>
                        <m:t>t</m:t>
                      </m:r>
                      <m:r>
                        <m:rPr>
                          <m:nor/>
                        </m:rPr>
                        <a:rPr lang="en-US" b="0" i="0" dirty="0" smtClean="0">
                          <a:solidFill>
                            <a:prstClr val="black"/>
                          </a:solidFill>
                        </a:rPr>
                        <m:t>)</m:t>
                      </m:r>
                      <m:r>
                        <m:rPr>
                          <m:nor/>
                        </m:rPr>
                        <a:rPr lang="en-US" dirty="0"/>
                        <m:t> </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199278" y="1295400"/>
                <a:ext cx="609600" cy="369332"/>
              </a:xfrm>
              <a:prstGeom prst="rect">
                <a:avLst/>
              </a:prstGeom>
              <a:blipFill rotWithShape="1">
                <a:blip r:embed="rId4"/>
                <a:stretch>
                  <a:fillRect r="-92000"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898587" y="1295400"/>
                <a:ext cx="647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𝑉</m:t>
                          </m:r>
                        </m:e>
                        <m:sub>
                          <m:r>
                            <a:rPr lang="en-US" i="1">
                              <a:solidFill>
                                <a:prstClr val="black"/>
                              </a:solidFill>
                              <a:latin typeface="Cambria Math"/>
                            </a:rPr>
                            <m:t>𝑜𝑢𝑡</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898587" y="1295400"/>
                <a:ext cx="647357" cy="369332"/>
              </a:xfrm>
              <a:prstGeom prst="rect">
                <a:avLst/>
              </a:prstGeom>
              <a:blipFill>
                <a:blip r:embed="rId5"/>
                <a:stretch>
                  <a:fillRect/>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8837" y="2216931"/>
            <a:ext cx="1838325"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8" name="Straight Connector 37"/>
          <p:cNvCxnSpPr/>
          <p:nvPr/>
        </p:nvCxnSpPr>
        <p:spPr>
          <a:xfrm>
            <a:off x="7920507" y="2747362"/>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301507" y="2378030"/>
            <a:ext cx="0" cy="78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8301507" y="2479889"/>
            <a:ext cx="381000" cy="178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972537" y="2335030"/>
            <a:ext cx="365806" cy="246221"/>
          </a:xfrm>
          <a:prstGeom prst="rect">
            <a:avLst/>
          </a:prstGeom>
          <a:noFill/>
        </p:spPr>
        <p:txBody>
          <a:bodyPr wrap="none" rtlCol="0">
            <a:spAutoFit/>
          </a:bodyPr>
          <a:lstStyle/>
          <a:p>
            <a:r>
              <a:rPr lang="en-US" sz="1000" dirty="0"/>
              <a:t>w1</a:t>
            </a:r>
          </a:p>
        </p:txBody>
      </p:sp>
      <p:sp>
        <p:nvSpPr>
          <p:cNvPr id="42" name="TextBox 41"/>
          <p:cNvSpPr txBox="1"/>
          <p:nvPr/>
        </p:nvSpPr>
        <p:spPr>
          <a:xfrm>
            <a:off x="8005406" y="2535326"/>
            <a:ext cx="365806" cy="246221"/>
          </a:xfrm>
          <a:prstGeom prst="rect">
            <a:avLst/>
          </a:prstGeom>
          <a:noFill/>
        </p:spPr>
        <p:txBody>
          <a:bodyPr wrap="none" rtlCol="0">
            <a:spAutoFit/>
          </a:bodyPr>
          <a:lstStyle/>
          <a:p>
            <a:r>
              <a:rPr lang="en-US" sz="1000" dirty="0"/>
              <a:t>w0</a:t>
            </a:r>
          </a:p>
        </p:txBody>
      </p:sp>
      <p:cxnSp>
        <p:nvCxnSpPr>
          <p:cNvPr id="43" name="Straight Connector 42"/>
          <p:cNvCxnSpPr/>
          <p:nvPr/>
        </p:nvCxnSpPr>
        <p:spPr>
          <a:xfrm flipV="1">
            <a:off x="8317865" y="2458140"/>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453907" y="2455741"/>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606307" y="2456181"/>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26678" y="2458141"/>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386896" y="2458139"/>
            <a:ext cx="3936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82507" y="2506079"/>
            <a:ext cx="0" cy="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82507" y="2579927"/>
            <a:ext cx="0" cy="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82507" y="2643089"/>
            <a:ext cx="0" cy="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82507" y="2701942"/>
            <a:ext cx="0" cy="4542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492007" y="2747362"/>
            <a:ext cx="349776" cy="246221"/>
          </a:xfrm>
          <a:prstGeom prst="rect">
            <a:avLst/>
          </a:prstGeom>
          <a:noFill/>
        </p:spPr>
        <p:txBody>
          <a:bodyPr wrap="none" rtlCol="0">
            <a:spAutoFit/>
          </a:bodyPr>
          <a:lstStyle/>
          <a:p>
            <a:r>
              <a:rPr lang="en-US" sz="1000" dirty="0"/>
              <a:t>V1</a:t>
            </a:r>
          </a:p>
        </p:txBody>
      </p:sp>
      <p:sp>
        <p:nvSpPr>
          <p:cNvPr id="53" name="TextBox 52"/>
          <p:cNvSpPr txBox="1"/>
          <p:nvPr/>
        </p:nvSpPr>
        <p:spPr>
          <a:xfrm>
            <a:off x="8018896" y="2088809"/>
            <a:ext cx="618215" cy="246221"/>
          </a:xfrm>
          <a:prstGeom prst="rect">
            <a:avLst/>
          </a:prstGeom>
          <a:noFill/>
        </p:spPr>
        <p:txBody>
          <a:bodyPr wrap="square" rtlCol="0">
            <a:spAutoFit/>
          </a:bodyPr>
          <a:lstStyle/>
          <a:p>
            <a:r>
              <a:rPr lang="en-US" sz="1000" dirty="0" err="1"/>
              <a:t>Wout</a:t>
            </a:r>
            <a:endParaRPr lang="en-US" sz="1000" dirty="0"/>
          </a:p>
        </p:txBody>
      </p:sp>
    </p:spTree>
    <p:extLst>
      <p:ext uri="{BB962C8B-B14F-4D97-AF65-F5344CB8AC3E}">
        <p14:creationId xmlns:p14="http://schemas.microsoft.com/office/powerpoint/2010/main" val="317135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295155</TotalTime>
  <Words>2867</Words>
  <Application>Microsoft Office PowerPoint</Application>
  <PresentationFormat>On-screen Show (4:3)</PresentationFormat>
  <Paragraphs>685</Paragraphs>
  <Slides>58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Cambria Math</vt:lpstr>
      <vt:lpstr>Lucida Sans Unicode</vt:lpstr>
      <vt:lpstr>Verdana</vt:lpstr>
      <vt:lpstr>Wingdings 2</vt:lpstr>
      <vt:lpstr>Wingdings 3</vt:lpstr>
      <vt:lpstr>Concourse</vt:lpstr>
      <vt:lpstr>DDS and Laser Locking </vt:lpstr>
      <vt:lpstr>Outline </vt:lpstr>
      <vt:lpstr>PowerPoint Presentation</vt:lpstr>
      <vt:lpstr>PLL-BLOCK DIAGRAM</vt:lpstr>
      <vt:lpstr>PLL Phase Locked Loop</vt:lpstr>
      <vt:lpstr>Loop with LPF</vt:lpstr>
      <vt:lpstr> Phase Detector </vt:lpstr>
      <vt:lpstr>PLL-ANALYSIES:Phase Detector</vt:lpstr>
      <vt:lpstr>  VCO:  </vt:lpstr>
      <vt:lpstr>VCO Dynamics</vt:lpstr>
      <vt:lpstr>A PLL</vt:lpstr>
      <vt:lpstr>FIRST ORDER PLL</vt:lpstr>
      <vt:lpstr>Second Order PLL</vt:lpstr>
      <vt:lpstr>SMALL TRANSIENTS</vt:lpstr>
      <vt:lpstr>Locked Condition: Small transients in locked conditions</vt:lpstr>
      <vt:lpstr>PowerPoint Presentation</vt:lpstr>
      <vt:lpstr>Let’s look at a Frequency jump: ∆W again at t=t_1</vt:lpstr>
      <vt:lpstr>PLL Dynanics</vt:lpstr>
      <vt:lpstr>PLL-Transfer Function</vt:lpstr>
      <vt:lpstr>Bode Diagram of the Basic PLL</vt:lpstr>
      <vt:lpstr>The Total system</vt:lpstr>
      <vt:lpstr>PowerPoint Presentation</vt:lpstr>
      <vt:lpstr>PLL Designed in WIS</vt:lpstr>
      <vt:lpstr>PLL Designed in WIS</vt:lpstr>
      <vt:lpstr>PLL-Phase Noise</vt:lpstr>
      <vt:lpstr>What is actually phase Noise ?</vt:lpstr>
      <vt:lpstr>What is actually phase Noise ?</vt:lpstr>
      <vt:lpstr>Measure Phase Noise</vt:lpstr>
      <vt:lpstr>Oscillator Phase Noise</vt:lpstr>
      <vt:lpstr>Q of Oscillators </vt:lpstr>
      <vt:lpstr>Q in Oscillators</vt:lpstr>
      <vt:lpstr>Oscillator Phase Noise</vt:lpstr>
      <vt:lpstr>Oscillator Phase Noise</vt:lpstr>
      <vt:lpstr>Good Oscillator</vt:lpstr>
      <vt:lpstr>Manufacture Phase Noise Data</vt:lpstr>
      <vt:lpstr>FM Noise</vt:lpstr>
      <vt:lpstr>Phase noise –Propagation in a PLL or a Synthesizer </vt:lpstr>
      <vt:lpstr>Spectral Density of the output of the PLL:</vt:lpstr>
      <vt:lpstr>Noise Floor</vt:lpstr>
      <vt:lpstr>PowerPoint Presentation</vt:lpstr>
      <vt:lpstr>Phase Noise Simulations</vt:lpstr>
      <vt:lpstr>Phase Noise Measurement</vt:lpstr>
      <vt:lpstr>Total Phase Noise</vt:lpstr>
      <vt:lpstr>Laser Locking</vt:lpstr>
      <vt:lpstr>Beat from Laser</vt:lpstr>
      <vt:lpstr>DDS Direct Digital Synthsizer</vt:lpstr>
      <vt:lpstr>DDS-Basic understanding</vt:lpstr>
      <vt:lpstr>Phase Accumulator</vt:lpstr>
      <vt:lpstr>Phase Accumulator</vt:lpstr>
      <vt:lpstr>PowerPoint Presentation</vt:lpstr>
      <vt:lpstr>AD9910 - DDS</vt:lpstr>
      <vt:lpstr>The Phase Accumulator Digital Phase Wheel </vt:lpstr>
      <vt:lpstr>Phase Truncation Error</vt:lpstr>
      <vt:lpstr>DDS Designed in WIS</vt:lpstr>
      <vt:lpstr>Conclusions </vt:lpstr>
      <vt:lpstr>Thank You </vt:lpstr>
      <vt:lpstr>Phase Modulation Signal</vt:lpstr>
      <vt:lpstr>PowerPoint Presentation</vt:lpstr>
    </vt:vector>
  </TitlesOfParts>
  <Company>Weizmann Institute of Science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meiralon</dc:creator>
  <cp:lastModifiedBy>meir alon</cp:lastModifiedBy>
  <cp:revision>750</cp:revision>
  <cp:lastPrinted>2016-07-11T10:50:53Z</cp:lastPrinted>
  <dcterms:created xsi:type="dcterms:W3CDTF">2014-12-21T12:33:59Z</dcterms:created>
  <dcterms:modified xsi:type="dcterms:W3CDTF">2019-11-21T06:16:55Z</dcterms:modified>
</cp:coreProperties>
</file>